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8" r:id="rId2"/>
    <p:sldId id="257" r:id="rId3"/>
  </p:sldIdLst>
  <p:sldSz cx="9144000" cy="6858000" type="screen4x3"/>
  <p:notesSz cx="6724650" cy="97742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8D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290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14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96" tIns="45048" rIns="90096" bIns="45048" numCol="1" anchor="t" anchorCtr="0" compatLnSpc="1">
            <a:prstTxWarp prst="textNoShape">
              <a:avLst/>
            </a:prstTxWarp>
          </a:bodyPr>
          <a:lstStyle>
            <a:lvl1pPr defTabSz="901700">
              <a:defRPr sz="1200">
                <a:latin typeface="Calibri" pitchFamily="34" charset="0"/>
              </a:defRPr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08413" y="0"/>
            <a:ext cx="2914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96" tIns="45048" rIns="90096" bIns="45048" numCol="1" anchor="t" anchorCtr="0" compatLnSpc="1">
            <a:prstTxWarp prst="textNoShape">
              <a:avLst/>
            </a:prstTxWarp>
          </a:bodyPr>
          <a:lstStyle>
            <a:lvl1pPr algn="r" defTabSz="901700">
              <a:defRPr sz="1200">
                <a:latin typeface="Calibri" pitchFamily="34" charset="0"/>
              </a:defRPr>
            </a:lvl1pPr>
          </a:lstStyle>
          <a:p>
            <a:fld id="{00F826A6-E85D-43E7-9090-76720C0B3B22}" type="datetimeFigureOut">
              <a:rPr lang="en-NZ"/>
              <a:pPr/>
              <a:t>2/07/2014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283700"/>
            <a:ext cx="2914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96" tIns="45048" rIns="90096" bIns="45048" numCol="1" anchor="b" anchorCtr="0" compatLnSpc="1">
            <a:prstTxWarp prst="textNoShape">
              <a:avLst/>
            </a:prstTxWarp>
          </a:bodyPr>
          <a:lstStyle>
            <a:lvl1pPr defTabSz="901700">
              <a:defRPr sz="1200">
                <a:latin typeface="Calibri" pitchFamily="34" charset="0"/>
              </a:defRPr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08413" y="9283700"/>
            <a:ext cx="2914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96" tIns="45048" rIns="90096" bIns="45048" numCol="1" anchor="b" anchorCtr="0" compatLnSpc="1">
            <a:prstTxWarp prst="textNoShape">
              <a:avLst/>
            </a:prstTxWarp>
          </a:bodyPr>
          <a:lstStyle>
            <a:lvl1pPr algn="r" defTabSz="901700">
              <a:defRPr sz="1200">
                <a:latin typeface="Calibri" pitchFamily="34" charset="0"/>
              </a:defRPr>
            </a:lvl1pPr>
          </a:lstStyle>
          <a:p>
            <a:fld id="{D873C117-C3B1-479D-9114-E4EEBD3E82E0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85762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14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96" tIns="45048" rIns="90096" bIns="45048" numCol="1" anchor="t" anchorCtr="0" compatLnSpc="1">
            <a:prstTxWarp prst="textNoShape">
              <a:avLst/>
            </a:prstTxWarp>
          </a:bodyPr>
          <a:lstStyle>
            <a:lvl1pPr defTabSz="901700">
              <a:defRPr sz="1200">
                <a:latin typeface="Calibri" pitchFamily="34" charset="0"/>
              </a:defRPr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08413" y="0"/>
            <a:ext cx="2914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96" tIns="45048" rIns="90096" bIns="45048" numCol="1" anchor="t" anchorCtr="0" compatLnSpc="1">
            <a:prstTxWarp prst="textNoShape">
              <a:avLst/>
            </a:prstTxWarp>
          </a:bodyPr>
          <a:lstStyle>
            <a:lvl1pPr algn="r" defTabSz="901700">
              <a:defRPr sz="1200">
                <a:latin typeface="Calibri" pitchFamily="34" charset="0"/>
              </a:defRPr>
            </a:lvl1pPr>
          </a:lstStyle>
          <a:p>
            <a:fld id="{30400499-A168-47EC-AF1C-3A852E3C6FDF}" type="datetimeFigureOut">
              <a:rPr lang="en-NZ"/>
              <a:pPr/>
              <a:t>2/07/2014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33425"/>
            <a:ext cx="4884738" cy="36639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NZ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3100" y="4643438"/>
            <a:ext cx="5378450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96" tIns="45048" rIns="90096" bIns="450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NZ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283700"/>
            <a:ext cx="2914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96" tIns="45048" rIns="90096" bIns="45048" numCol="1" anchor="b" anchorCtr="0" compatLnSpc="1">
            <a:prstTxWarp prst="textNoShape">
              <a:avLst/>
            </a:prstTxWarp>
          </a:bodyPr>
          <a:lstStyle>
            <a:lvl1pPr defTabSz="901700">
              <a:defRPr sz="1200">
                <a:latin typeface="Calibri" pitchFamily="34" charset="0"/>
              </a:defRPr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08413" y="9283700"/>
            <a:ext cx="2914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96" tIns="45048" rIns="90096" bIns="45048" numCol="1" anchor="b" anchorCtr="0" compatLnSpc="1">
            <a:prstTxWarp prst="textNoShape">
              <a:avLst/>
            </a:prstTxWarp>
          </a:bodyPr>
          <a:lstStyle>
            <a:lvl1pPr algn="r" defTabSz="901700">
              <a:defRPr sz="1200">
                <a:latin typeface="Calibri" pitchFamily="34" charset="0"/>
              </a:defRPr>
            </a:lvl1pPr>
          </a:lstStyle>
          <a:p>
            <a:fld id="{E0B34547-4DBB-4E99-AA45-961F9DE9BA02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169516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5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1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7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62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8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944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102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25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4DFCB81-0A6D-4165-A770-51AEA5380ED9}" type="datetimeFigureOut">
              <a:rPr lang="en-US"/>
              <a:pPr>
                <a:defRPr/>
              </a:pPr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CF62FE8-2611-446F-9232-C55480A91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F473D5B-DFD5-428D-8369-983E599FB7DD}" type="datetimeFigureOut">
              <a:rPr lang="en-US"/>
              <a:pPr>
                <a:defRPr/>
              </a:pPr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BB9E193-DFFD-4B65-9066-837C4BE41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853E215-7DB0-418C-99B7-7CBC540B73C5}" type="datetimeFigureOut">
              <a:rPr lang="en-US"/>
              <a:pPr>
                <a:defRPr/>
              </a:pPr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81A512D-7857-485A-8E14-A58D87BE9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AAE1816-4808-48CC-87C6-2AE86E742284}" type="datetimeFigureOut">
              <a:rPr lang="en-US"/>
              <a:pPr>
                <a:defRPr/>
              </a:pPr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669AD40-F5AF-4BFC-A562-AD7D53562C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4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574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3149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723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629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87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944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102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2596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A1DBAAD-85BD-48C4-9849-FC226F1409B8}" type="datetimeFigureOut">
              <a:rPr lang="en-US"/>
              <a:pPr>
                <a:defRPr/>
              </a:pPr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EB02B12-D836-4A9A-B031-3CE70303D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600203"/>
            <a:ext cx="4038600" cy="452596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832693C-CB8F-4895-B84D-03150121A87B}" type="datetimeFigureOut">
              <a:rPr lang="en-US"/>
              <a:pPr>
                <a:defRPr/>
              </a:pPr>
              <a:t>7/2/2014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741C6C1-AF2D-43F1-86BB-413B180005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5746" indent="0">
              <a:buNone/>
              <a:defRPr sz="2300" b="1"/>
            </a:lvl2pPr>
            <a:lvl3pPr marL="1031492" indent="0">
              <a:buNone/>
              <a:defRPr sz="2000" b="1"/>
            </a:lvl3pPr>
            <a:lvl4pPr marL="1547238" indent="0">
              <a:buNone/>
              <a:defRPr sz="1800" b="1"/>
            </a:lvl4pPr>
            <a:lvl5pPr marL="2062983" indent="0">
              <a:buNone/>
              <a:defRPr sz="1800" b="1"/>
            </a:lvl5pPr>
            <a:lvl6pPr marL="2578729" indent="0">
              <a:buNone/>
              <a:defRPr sz="1800" b="1"/>
            </a:lvl6pPr>
            <a:lvl7pPr marL="3094476" indent="0">
              <a:buNone/>
              <a:defRPr sz="1800" b="1"/>
            </a:lvl7pPr>
            <a:lvl8pPr marL="3610221" indent="0">
              <a:buNone/>
              <a:defRPr sz="1800" b="1"/>
            </a:lvl8pPr>
            <a:lvl9pPr marL="4125967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5"/>
            <a:ext cx="4041775" cy="63976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5746" indent="0">
              <a:buNone/>
              <a:defRPr sz="2300" b="1"/>
            </a:lvl2pPr>
            <a:lvl3pPr marL="1031492" indent="0">
              <a:buNone/>
              <a:defRPr sz="2000" b="1"/>
            </a:lvl3pPr>
            <a:lvl4pPr marL="1547238" indent="0">
              <a:buNone/>
              <a:defRPr sz="1800" b="1"/>
            </a:lvl4pPr>
            <a:lvl5pPr marL="2062983" indent="0">
              <a:buNone/>
              <a:defRPr sz="1800" b="1"/>
            </a:lvl5pPr>
            <a:lvl6pPr marL="2578729" indent="0">
              <a:buNone/>
              <a:defRPr sz="1800" b="1"/>
            </a:lvl6pPr>
            <a:lvl7pPr marL="3094476" indent="0">
              <a:buNone/>
              <a:defRPr sz="1800" b="1"/>
            </a:lvl7pPr>
            <a:lvl8pPr marL="3610221" indent="0">
              <a:buNone/>
              <a:defRPr sz="1800" b="1"/>
            </a:lvl8pPr>
            <a:lvl9pPr marL="4125967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7EF1221-E521-4F0B-93DD-5EEAFEA0EC78}" type="datetimeFigureOut">
              <a:rPr lang="en-US"/>
              <a:pPr>
                <a:defRPr/>
              </a:pPr>
              <a:t>7/2/2014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3CF1447-0474-42BA-B866-3663851AD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C826F45-6B2A-4A41-83E3-B2A4D6F13104}" type="datetimeFigureOut">
              <a:rPr lang="en-US"/>
              <a:pPr>
                <a:defRPr/>
              </a:pPr>
              <a:t>7/2/2014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B5261B5-8066-4089-AE6D-282FE5282C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8CC7897-28E1-4EE6-993C-FC0D2471225D}" type="datetimeFigureOut">
              <a:rPr lang="en-US"/>
              <a:pPr>
                <a:defRPr/>
              </a:pPr>
              <a:t>7/2/2014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945E9B4-974A-43F1-AD2A-CEE03A3A7F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1"/>
            <a:ext cx="3008313" cy="116205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600"/>
            </a:lvl1pPr>
            <a:lvl2pPr marL="515746" indent="0">
              <a:buNone/>
              <a:defRPr sz="1400"/>
            </a:lvl2pPr>
            <a:lvl3pPr marL="1031492" indent="0">
              <a:buNone/>
              <a:defRPr sz="1100"/>
            </a:lvl3pPr>
            <a:lvl4pPr marL="1547238" indent="0">
              <a:buNone/>
              <a:defRPr sz="1000"/>
            </a:lvl4pPr>
            <a:lvl5pPr marL="2062983" indent="0">
              <a:buNone/>
              <a:defRPr sz="1000"/>
            </a:lvl5pPr>
            <a:lvl6pPr marL="2578729" indent="0">
              <a:buNone/>
              <a:defRPr sz="1000"/>
            </a:lvl6pPr>
            <a:lvl7pPr marL="3094476" indent="0">
              <a:buNone/>
              <a:defRPr sz="1000"/>
            </a:lvl7pPr>
            <a:lvl8pPr marL="3610221" indent="0">
              <a:buNone/>
              <a:defRPr sz="1000"/>
            </a:lvl8pPr>
            <a:lvl9pPr marL="412596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07A3EC8-0FB9-4E53-99C9-A316250F1374}" type="datetimeFigureOut">
              <a:rPr lang="en-US"/>
              <a:pPr>
                <a:defRPr/>
              </a:pPr>
              <a:t>7/2/2014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89D037D-C2B1-4FC6-AD14-8D521025C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15746" indent="0">
              <a:buNone/>
              <a:defRPr sz="3200"/>
            </a:lvl2pPr>
            <a:lvl3pPr marL="1031492" indent="0">
              <a:buNone/>
              <a:defRPr sz="2700"/>
            </a:lvl3pPr>
            <a:lvl4pPr marL="1547238" indent="0">
              <a:buNone/>
              <a:defRPr sz="2300"/>
            </a:lvl4pPr>
            <a:lvl5pPr marL="2062983" indent="0">
              <a:buNone/>
              <a:defRPr sz="2300"/>
            </a:lvl5pPr>
            <a:lvl6pPr marL="2578729" indent="0">
              <a:buNone/>
              <a:defRPr sz="2300"/>
            </a:lvl6pPr>
            <a:lvl7pPr marL="3094476" indent="0">
              <a:buNone/>
              <a:defRPr sz="2300"/>
            </a:lvl7pPr>
            <a:lvl8pPr marL="3610221" indent="0">
              <a:buNone/>
              <a:defRPr sz="2300"/>
            </a:lvl8pPr>
            <a:lvl9pPr marL="4125967" indent="0">
              <a:buNone/>
              <a:defRPr sz="23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3"/>
          </a:xfrm>
        </p:spPr>
        <p:txBody>
          <a:bodyPr/>
          <a:lstStyle>
            <a:lvl1pPr marL="0" indent="0">
              <a:buNone/>
              <a:defRPr sz="1600"/>
            </a:lvl1pPr>
            <a:lvl2pPr marL="515746" indent="0">
              <a:buNone/>
              <a:defRPr sz="1400"/>
            </a:lvl2pPr>
            <a:lvl3pPr marL="1031492" indent="0">
              <a:buNone/>
              <a:defRPr sz="1100"/>
            </a:lvl3pPr>
            <a:lvl4pPr marL="1547238" indent="0">
              <a:buNone/>
              <a:defRPr sz="1000"/>
            </a:lvl4pPr>
            <a:lvl5pPr marL="2062983" indent="0">
              <a:buNone/>
              <a:defRPr sz="1000"/>
            </a:lvl5pPr>
            <a:lvl6pPr marL="2578729" indent="0">
              <a:buNone/>
              <a:defRPr sz="1000"/>
            </a:lvl6pPr>
            <a:lvl7pPr marL="3094476" indent="0">
              <a:buNone/>
              <a:defRPr sz="1000"/>
            </a:lvl7pPr>
            <a:lvl8pPr marL="3610221" indent="0">
              <a:buNone/>
              <a:defRPr sz="1000"/>
            </a:lvl8pPr>
            <a:lvl9pPr marL="412596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93AD59C-5CD0-4717-B38A-075617CB8F43}" type="datetimeFigureOut">
              <a:rPr lang="en-US"/>
              <a:pPr>
                <a:defRPr/>
              </a:pPr>
              <a:t>7/2/2014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4B6AF60-0123-4D01-A4AA-8C822605C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3150" tIns="51574" rIns="103150" bIns="5157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3150" tIns="51574" rIns="103150" bIns="515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103150" tIns="51574" rIns="103150" bIns="51574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98989"/>
                </a:solidFill>
                <a:latin typeface="Calibri" pitchFamily="34" charset="0"/>
                <a:ea typeface="MS PGothic"/>
                <a:cs typeface="MS PGothic"/>
              </a:defRPr>
            </a:lvl1pPr>
          </a:lstStyle>
          <a:p>
            <a:fld id="{B4C7C88E-C6F4-4148-BBB5-79B54426CFC9}" type="datetimeFigureOut">
              <a:rPr lang="en-US"/>
              <a:pPr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103150" tIns="51574" rIns="103150" bIns="51574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98989"/>
                </a:solidFill>
                <a:latin typeface="Calibri" pitchFamily="34" charset="0"/>
                <a:ea typeface="MS PGothic"/>
                <a:cs typeface="MS PGothic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103150" tIns="51574" rIns="103150" bIns="51574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Calibri" pitchFamily="34" charset="0"/>
                <a:ea typeface="MS PGothic"/>
                <a:cs typeface="MS PGothic"/>
              </a:defRPr>
            </a:lvl1pPr>
          </a:lstStyle>
          <a:p>
            <a:fld id="{F474B54C-C190-4F5D-8BCF-C7BD2BF8278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defTabSz="1030288" rtl="0" fontAlgn="base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302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defTabSz="10302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defTabSz="10302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defTabSz="10302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457200" algn="ctr" defTabSz="10302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914400" algn="ctr" defTabSz="10302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371600" algn="ctr" defTabSz="10302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1828800" algn="ctr" defTabSz="10302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85763" indent="-385763" algn="l" defTabSz="1030288" rtl="0" fontAlgn="base">
        <a:spcBef>
          <a:spcPct val="20000"/>
        </a:spcBef>
        <a:spcAft>
          <a:spcPct val="0"/>
        </a:spcAft>
        <a:buFont typeface="Arial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6613" indent="-322263" algn="l" defTabSz="1030288" rtl="0" fontAlgn="base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9050" indent="-257175" algn="l" defTabSz="1030288" rtl="0" fontAlgn="base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4988" indent="-257175" algn="l" defTabSz="1030288" rtl="0" fontAlgn="base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9338" indent="-257175" algn="l" defTabSz="1030288" rtl="0" fontAlgn="base">
        <a:spcBef>
          <a:spcPct val="20000"/>
        </a:spcBef>
        <a:spcAft>
          <a:spcPct val="0"/>
        </a:spcAft>
        <a:buFont typeface="Arial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36603" indent="-257873" algn="l" defTabSz="103149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52349" indent="-257873" algn="l" defTabSz="103149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68095" indent="-257873" algn="l" defTabSz="103149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83840" indent="-257873" algn="l" defTabSz="103149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1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5746" algn="l" defTabSz="1031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1492" algn="l" defTabSz="1031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7238" algn="l" defTabSz="1031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2983" algn="l" defTabSz="1031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8729" algn="l" defTabSz="1031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94476" algn="l" defTabSz="1031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10221" algn="l" defTabSz="1031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25967" algn="l" defTabSz="1031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1.gi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/>
          <p:cNvSpPr txBox="1"/>
          <p:nvPr/>
        </p:nvSpPr>
        <p:spPr>
          <a:xfrm>
            <a:off x="0" y="6211888"/>
            <a:ext cx="9144000" cy="646112"/>
          </a:xfrm>
          <a:prstGeom prst="rect">
            <a:avLst/>
          </a:prstGeom>
          <a:solidFill>
            <a:srgbClr val="595959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NZ" sz="3600" spc="300" dirty="0">
                <a:solidFill>
                  <a:prstClr val="white"/>
                </a:solidFill>
                <a:latin typeface="Gill Sans MT" pitchFamily="34" charset="0"/>
                <a:ea typeface="MS PGothic" pitchFamily="34" charset="-128"/>
              </a:rPr>
              <a:t>mainstream information landscape</a:t>
            </a:r>
            <a:endParaRPr lang="en-US" sz="3600" spc="300" dirty="0">
              <a:solidFill>
                <a:prstClr val="white"/>
              </a:solidFill>
              <a:latin typeface="Gill Sans MT" pitchFamily="34" charset="0"/>
              <a:ea typeface="MS PGothic" pitchFamily="34" charset="-128"/>
            </a:endParaRPr>
          </a:p>
        </p:txBody>
      </p:sp>
      <p:sp>
        <p:nvSpPr>
          <p:cNvPr id="32" name="Oval 7"/>
          <p:cNvSpPr>
            <a:spLocks noChangeArrowheads="1"/>
          </p:cNvSpPr>
          <p:nvPr/>
        </p:nvSpPr>
        <p:spPr bwMode="auto">
          <a:xfrm>
            <a:off x="1673225" y="2636838"/>
            <a:ext cx="4586288" cy="2663825"/>
          </a:xfrm>
          <a:prstGeom prst="roundRect">
            <a:avLst/>
          </a:prstGeom>
          <a:solidFill>
            <a:schemeClr val="accent3">
              <a:lumMod val="75000"/>
              <a:alpha val="20000"/>
            </a:schemeClr>
          </a:solidFill>
          <a:ln w="57150" cmpd="sng">
            <a:solidFill>
              <a:srgbClr val="C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2400" dirty="0">
              <a:solidFill>
                <a:srgbClr val="EEECE1">
                  <a:lumMod val="90000"/>
                </a:srgbClr>
              </a:solidFill>
              <a:latin typeface="Gill Sans MT" pitchFamily="34" charset="0"/>
              <a:ea typeface="ＭＳ Ｐゴシック" pitchFamily="28" charset="-128"/>
            </a:endParaRPr>
          </a:p>
        </p:txBody>
      </p:sp>
      <p:sp>
        <p:nvSpPr>
          <p:cNvPr id="2051" name="Oval 5"/>
          <p:cNvSpPr>
            <a:spLocks noChangeArrowheads="1"/>
          </p:cNvSpPr>
          <p:nvPr/>
        </p:nvSpPr>
        <p:spPr bwMode="auto">
          <a:xfrm>
            <a:off x="468313" y="1557338"/>
            <a:ext cx="4895850" cy="422910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49803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sz="1200" dirty="0">
              <a:solidFill>
                <a:prstClr val="black"/>
              </a:solidFill>
              <a:latin typeface="Gill Sans MT" pitchFamily="34" charset="0"/>
              <a:ea typeface="ＭＳ Ｐゴシック" pitchFamily="28" charset="-128"/>
            </a:endParaRPr>
          </a:p>
        </p:txBody>
      </p:sp>
      <p:sp>
        <p:nvSpPr>
          <p:cNvPr id="2053" name="Oval 7"/>
          <p:cNvSpPr>
            <a:spLocks noChangeArrowheads="1"/>
          </p:cNvSpPr>
          <p:nvPr/>
        </p:nvSpPr>
        <p:spPr bwMode="auto">
          <a:xfrm>
            <a:off x="5435600" y="1628775"/>
            <a:ext cx="3313113" cy="4248150"/>
          </a:xfrm>
          <a:prstGeom prst="roundRect">
            <a:avLst/>
          </a:prstGeom>
          <a:solidFill>
            <a:schemeClr val="accent2">
              <a:lumMod val="75000"/>
              <a:alpha val="49803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2400" dirty="0">
              <a:solidFill>
                <a:srgbClr val="EEECE1">
                  <a:lumMod val="90000"/>
                </a:srgbClr>
              </a:solidFill>
              <a:latin typeface="Gill Sans MT" pitchFamily="34" charset="0"/>
              <a:ea typeface="ＭＳ Ｐゴシック" pitchFamily="28" charset="-128"/>
            </a:endParaRPr>
          </a:p>
        </p:txBody>
      </p:sp>
      <p:sp>
        <p:nvSpPr>
          <p:cNvPr id="15365" name="Text Box 8"/>
          <p:cNvSpPr txBox="1">
            <a:spLocks noChangeArrowheads="1"/>
          </p:cNvSpPr>
          <p:nvPr/>
        </p:nvSpPr>
        <p:spPr bwMode="auto">
          <a:xfrm>
            <a:off x="395288" y="1125538"/>
            <a:ext cx="2089150" cy="706437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solidFill>
                  <a:srgbClr val="FFFFFF"/>
                </a:solidFill>
                <a:latin typeface="Gill Sans MT" pitchFamily="34" charset="0"/>
                <a:ea typeface="MS PGothic"/>
                <a:cs typeface="MS PGothic"/>
              </a:rPr>
              <a:t>POPULAR </a:t>
            </a:r>
            <a:br>
              <a:rPr lang="en-GB" sz="2000" b="1">
                <a:solidFill>
                  <a:srgbClr val="FFFFFF"/>
                </a:solidFill>
                <a:latin typeface="Gill Sans MT" pitchFamily="34" charset="0"/>
                <a:ea typeface="MS PGothic"/>
                <a:cs typeface="MS PGothic"/>
              </a:rPr>
            </a:br>
            <a:r>
              <a:rPr lang="en-GB" sz="2000" b="1">
                <a:solidFill>
                  <a:srgbClr val="FFFFFF"/>
                </a:solidFill>
                <a:latin typeface="Gill Sans MT" pitchFamily="34" charset="0"/>
                <a:ea typeface="MS PGothic"/>
                <a:cs typeface="MS PGothic"/>
              </a:rPr>
              <a:t>KNOWLEDGE</a:t>
            </a:r>
            <a:endParaRPr lang="en-GB" b="1">
              <a:solidFill>
                <a:srgbClr val="FFFFFF"/>
              </a:solidFill>
              <a:latin typeface="Gill Sans MT" pitchFamily="34" charset="0"/>
              <a:ea typeface="MS PGothic"/>
              <a:cs typeface="MS PGothic"/>
            </a:endParaRPr>
          </a:p>
        </p:txBody>
      </p:sp>
      <p:sp>
        <p:nvSpPr>
          <p:cNvPr id="15366" name="Text Box 9"/>
          <p:cNvSpPr txBox="1">
            <a:spLocks noChangeArrowheads="1"/>
          </p:cNvSpPr>
          <p:nvPr/>
        </p:nvSpPr>
        <p:spPr bwMode="auto">
          <a:xfrm>
            <a:off x="3932238" y="3049588"/>
            <a:ext cx="2952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solidFill>
                  <a:srgbClr val="000000"/>
                </a:solidFill>
                <a:latin typeface="Gill Sans MT" pitchFamily="34" charset="0"/>
                <a:ea typeface="MS PGothic"/>
                <a:cs typeface="MS PGothic"/>
              </a:rPr>
              <a:t>official policies/reports</a:t>
            </a:r>
            <a:endParaRPr lang="en-GB" b="1">
              <a:solidFill>
                <a:srgbClr val="000000"/>
              </a:solidFill>
              <a:latin typeface="Gill Sans MT" pitchFamily="34" charset="0"/>
              <a:ea typeface="MS PGothic"/>
              <a:cs typeface="MS PGothic"/>
            </a:endParaRPr>
          </a:p>
        </p:txBody>
      </p:sp>
      <p:sp>
        <p:nvSpPr>
          <p:cNvPr id="15367" name="Text Box 10"/>
          <p:cNvSpPr txBox="1">
            <a:spLocks noChangeArrowheads="1"/>
          </p:cNvSpPr>
          <p:nvPr/>
        </p:nvSpPr>
        <p:spPr bwMode="auto">
          <a:xfrm>
            <a:off x="5368925" y="1125538"/>
            <a:ext cx="2016125" cy="706437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solidFill>
                  <a:srgbClr val="FFFFFF"/>
                </a:solidFill>
                <a:latin typeface="Gill Sans MT" pitchFamily="34" charset="0"/>
                <a:ea typeface="MS PGothic"/>
                <a:cs typeface="MS PGothic"/>
              </a:rPr>
              <a:t>ACADEMIC</a:t>
            </a:r>
            <a:br>
              <a:rPr lang="en-GB" sz="2000" b="1">
                <a:solidFill>
                  <a:srgbClr val="FFFFFF"/>
                </a:solidFill>
                <a:latin typeface="Gill Sans MT" pitchFamily="34" charset="0"/>
                <a:ea typeface="MS PGothic"/>
                <a:cs typeface="MS PGothic"/>
              </a:rPr>
            </a:br>
            <a:r>
              <a:rPr lang="en-GB" sz="2000" b="1">
                <a:solidFill>
                  <a:srgbClr val="FFFFFF"/>
                </a:solidFill>
                <a:latin typeface="Gill Sans MT" pitchFamily="34" charset="0"/>
                <a:ea typeface="MS PGothic"/>
                <a:cs typeface="MS PGothic"/>
              </a:rPr>
              <a:t>KNOWLEDGE</a:t>
            </a:r>
            <a:endParaRPr lang="en-GB" b="1">
              <a:solidFill>
                <a:srgbClr val="FFFFFF"/>
              </a:solidFill>
              <a:latin typeface="Gill Sans MT" pitchFamily="34" charset="0"/>
              <a:ea typeface="MS PGothic"/>
              <a:cs typeface="MS PGothic"/>
            </a:endParaRPr>
          </a:p>
        </p:txBody>
      </p:sp>
      <p:sp>
        <p:nvSpPr>
          <p:cNvPr id="15368" name="Text Box 14"/>
          <p:cNvSpPr txBox="1">
            <a:spLocks noChangeArrowheads="1"/>
          </p:cNvSpPr>
          <p:nvPr/>
        </p:nvSpPr>
        <p:spPr bwMode="auto">
          <a:xfrm>
            <a:off x="3530600" y="1936750"/>
            <a:ext cx="20494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solidFill>
                  <a:srgbClr val="000000"/>
                </a:solidFill>
                <a:latin typeface="Gill Sans MT" pitchFamily="34" charset="0"/>
                <a:ea typeface="MS PGothic"/>
                <a:cs typeface="MS PGothic"/>
              </a:rPr>
              <a:t>popular books</a:t>
            </a:r>
          </a:p>
        </p:txBody>
      </p:sp>
      <p:sp>
        <p:nvSpPr>
          <p:cNvPr id="15369" name="Text Box 15"/>
          <p:cNvSpPr txBox="1">
            <a:spLocks noChangeArrowheads="1"/>
          </p:cNvSpPr>
          <p:nvPr/>
        </p:nvSpPr>
        <p:spPr bwMode="auto">
          <a:xfrm>
            <a:off x="2411413" y="2252663"/>
            <a:ext cx="11620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solidFill>
                  <a:srgbClr val="000000"/>
                </a:solidFill>
                <a:latin typeface="Gill Sans MT" pitchFamily="34" charset="0"/>
                <a:ea typeface="MS PGothic"/>
                <a:cs typeface="MS PGothic"/>
              </a:rPr>
              <a:t>cultural works</a:t>
            </a:r>
            <a:endParaRPr lang="en-GB" sz="2000">
              <a:solidFill>
                <a:srgbClr val="000000"/>
              </a:solidFill>
              <a:latin typeface="Gill Sans MT" pitchFamily="34" charset="0"/>
              <a:ea typeface="MS PGothic"/>
              <a:cs typeface="MS PGothic"/>
            </a:endParaRPr>
          </a:p>
        </p:txBody>
      </p:sp>
      <p:sp>
        <p:nvSpPr>
          <p:cNvPr id="15370" name="Text Box 16"/>
          <p:cNvSpPr txBox="1">
            <a:spLocks noChangeArrowheads="1"/>
          </p:cNvSpPr>
          <p:nvPr/>
        </p:nvSpPr>
        <p:spPr bwMode="auto">
          <a:xfrm>
            <a:off x="6646863" y="2649538"/>
            <a:ext cx="21399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2000" b="1">
                <a:solidFill>
                  <a:srgbClr val="000000"/>
                </a:solidFill>
                <a:latin typeface="Gill Sans MT" pitchFamily="34" charset="0"/>
                <a:ea typeface="MS PGothic"/>
                <a:cs typeface="MS PGothic"/>
              </a:rPr>
              <a:t>academic books  theses</a:t>
            </a:r>
            <a:r>
              <a:rPr lang="en-US" sz="2000" b="1">
                <a:solidFill>
                  <a:srgbClr val="000000"/>
                </a:solidFill>
                <a:latin typeface="Gill Sans MT" pitchFamily="34" charset="0"/>
                <a:ea typeface="MS PGothic"/>
                <a:cs typeface="MS PGothic"/>
              </a:rPr>
              <a:t> </a:t>
            </a:r>
            <a:endParaRPr lang="en-GB" sz="2000" b="1">
              <a:solidFill>
                <a:srgbClr val="000000"/>
              </a:solidFill>
              <a:latin typeface="Gill Sans MT" pitchFamily="34" charset="0"/>
              <a:ea typeface="MS PGothic"/>
              <a:cs typeface="MS PGothic"/>
            </a:endParaRPr>
          </a:p>
        </p:txBody>
      </p:sp>
      <p:sp>
        <p:nvSpPr>
          <p:cNvPr id="15371" name="Text Box 18"/>
          <p:cNvSpPr txBox="1">
            <a:spLocks noChangeArrowheads="1"/>
          </p:cNvSpPr>
          <p:nvPr/>
        </p:nvSpPr>
        <p:spPr bwMode="auto">
          <a:xfrm>
            <a:off x="3725863" y="4897438"/>
            <a:ext cx="10906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solidFill>
                  <a:srgbClr val="000000"/>
                </a:solidFill>
                <a:latin typeface="Gill Sans MT" pitchFamily="34" charset="0"/>
                <a:ea typeface="MS PGothic"/>
                <a:cs typeface="MS PGothic"/>
              </a:rPr>
              <a:t>mass </a:t>
            </a:r>
            <a:br>
              <a:rPr lang="en-GB" sz="2000" b="1">
                <a:solidFill>
                  <a:srgbClr val="000000"/>
                </a:solidFill>
                <a:latin typeface="Gill Sans MT" pitchFamily="34" charset="0"/>
                <a:ea typeface="MS PGothic"/>
                <a:cs typeface="MS PGothic"/>
              </a:rPr>
            </a:br>
            <a:r>
              <a:rPr lang="en-GB" sz="2000" b="1">
                <a:solidFill>
                  <a:srgbClr val="000000"/>
                </a:solidFill>
                <a:latin typeface="Gill Sans MT" pitchFamily="34" charset="0"/>
                <a:ea typeface="MS PGothic"/>
                <a:cs typeface="MS PGothic"/>
              </a:rPr>
              <a:t>media</a:t>
            </a:r>
            <a:endParaRPr lang="en-GB" sz="1600" b="1">
              <a:solidFill>
                <a:srgbClr val="000000"/>
              </a:solidFill>
              <a:latin typeface="Gill Sans MT" pitchFamily="34" charset="0"/>
              <a:ea typeface="MS PGothic"/>
              <a:cs typeface="MS PGothic"/>
            </a:endParaRPr>
          </a:p>
        </p:txBody>
      </p:sp>
      <p:sp>
        <p:nvSpPr>
          <p:cNvPr id="15372" name="Text Box 18"/>
          <p:cNvSpPr txBox="1">
            <a:spLocks noChangeArrowheads="1"/>
          </p:cNvSpPr>
          <p:nvPr/>
        </p:nvSpPr>
        <p:spPr bwMode="auto">
          <a:xfrm>
            <a:off x="388938" y="4005263"/>
            <a:ext cx="203358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solidFill>
                  <a:srgbClr val="000000"/>
                </a:solidFill>
                <a:latin typeface="Gill Sans MT" pitchFamily="34" charset="0"/>
                <a:ea typeface="MS PGothic"/>
                <a:cs typeface="MS PGothic"/>
              </a:rPr>
              <a:t>social media</a:t>
            </a:r>
            <a:r>
              <a:rPr lang="en-GB" sz="2400" b="1">
                <a:solidFill>
                  <a:srgbClr val="000000"/>
                </a:solidFill>
                <a:latin typeface="Gill Sans MT" pitchFamily="34" charset="0"/>
                <a:ea typeface="MS PGothic"/>
                <a:cs typeface="MS PGothic"/>
              </a:rPr>
              <a:t/>
            </a:r>
            <a:br>
              <a:rPr lang="en-GB" sz="2400" b="1">
                <a:solidFill>
                  <a:srgbClr val="000000"/>
                </a:solidFill>
                <a:latin typeface="Gill Sans MT" pitchFamily="34" charset="0"/>
                <a:ea typeface="MS PGothic"/>
                <a:cs typeface="MS PGothic"/>
              </a:rPr>
            </a:br>
            <a:r>
              <a:rPr lang="en-GB" b="1">
                <a:solidFill>
                  <a:srgbClr val="000000"/>
                </a:solidFill>
                <a:latin typeface="Gill Sans MT" pitchFamily="34" charset="0"/>
                <a:ea typeface="MS PGothic"/>
                <a:cs typeface="MS PGothic"/>
              </a:rPr>
              <a:t>[facebook, Google+ ... ]</a:t>
            </a:r>
            <a:endParaRPr lang="en-GB" sz="1600" b="1">
              <a:solidFill>
                <a:srgbClr val="000000"/>
              </a:solidFill>
              <a:latin typeface="Gill Sans MT" pitchFamily="34" charset="0"/>
              <a:ea typeface="MS PGothic"/>
              <a:cs typeface="MS PGothic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241550" y="3348038"/>
            <a:ext cx="2906713" cy="896937"/>
            <a:chOff x="2242135" y="3348262"/>
            <a:chExt cx="2905929" cy="897461"/>
          </a:xfrm>
        </p:grpSpPr>
        <p:sp>
          <p:nvSpPr>
            <p:cNvPr id="15390" name="Text Box 8"/>
            <p:cNvSpPr txBox="1">
              <a:spLocks noChangeArrowheads="1"/>
            </p:cNvSpPr>
            <p:nvPr/>
          </p:nvSpPr>
          <p:spPr bwMode="auto">
            <a:xfrm>
              <a:off x="3873814" y="3348262"/>
              <a:ext cx="127425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5400" baseline="-25000">
                  <a:solidFill>
                    <a:srgbClr val="C00000"/>
                  </a:solidFill>
                  <a:latin typeface="Lucida Fax" pitchFamily="18" charset="0"/>
                  <a:ea typeface="MS PGothic"/>
                  <a:cs typeface="Lucida Fax" pitchFamily="18" charset="0"/>
                </a:rPr>
                <a:t>Web</a:t>
              </a:r>
              <a:endParaRPr lang="en-GB" sz="4800" baseline="-25000">
                <a:solidFill>
                  <a:srgbClr val="C00000"/>
                </a:solidFill>
                <a:latin typeface="Lucida Fax" pitchFamily="18" charset="0"/>
                <a:ea typeface="MS PGothic"/>
                <a:cs typeface="Lucida Fax" pitchFamily="18" charset="0"/>
              </a:endParaRPr>
            </a:p>
          </p:txBody>
        </p:sp>
        <p:pic>
          <p:nvPicPr>
            <p:cNvPr id="15391" name="Picture 33" descr="google_sm.gif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42135" y="3545950"/>
              <a:ext cx="1696060" cy="6997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374" name="Rectangle 39"/>
          <p:cNvSpPr>
            <a:spLocks noChangeArrowheads="1"/>
          </p:cNvSpPr>
          <p:nvPr/>
        </p:nvSpPr>
        <p:spPr bwMode="auto">
          <a:xfrm>
            <a:off x="1403350" y="2276475"/>
            <a:ext cx="7207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030288"/>
            <a:r>
              <a:rPr lang="en-US" sz="4400">
                <a:solidFill>
                  <a:srgbClr val="000000"/>
                </a:solidFill>
                <a:ea typeface="MS PGothic"/>
                <a:cs typeface="MS PGothic"/>
                <a:sym typeface="Webdings" pitchFamily="18" charset="2"/>
              </a:rPr>
              <a:t></a:t>
            </a:r>
            <a:endParaRPr lang="en-US" sz="2000">
              <a:solidFill>
                <a:srgbClr val="000000"/>
              </a:solidFill>
              <a:ea typeface="MS PGothic"/>
              <a:cs typeface="MS PGothic"/>
            </a:endParaRPr>
          </a:p>
        </p:txBody>
      </p:sp>
      <p:sp>
        <p:nvSpPr>
          <p:cNvPr id="15375" name="Rectangle 40"/>
          <p:cNvSpPr>
            <a:spLocks noChangeArrowheads="1"/>
          </p:cNvSpPr>
          <p:nvPr/>
        </p:nvSpPr>
        <p:spPr bwMode="auto">
          <a:xfrm>
            <a:off x="755650" y="3284538"/>
            <a:ext cx="863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030288"/>
            <a:r>
              <a:rPr lang="en-US" sz="6000">
                <a:solidFill>
                  <a:srgbClr val="000000"/>
                </a:solidFill>
                <a:ea typeface="MS PGothic"/>
                <a:cs typeface="MS PGothic"/>
                <a:sym typeface="Webdings" pitchFamily="18" charset="2"/>
              </a:rPr>
              <a:t></a:t>
            </a:r>
            <a:endParaRPr lang="en-US" sz="6000">
              <a:solidFill>
                <a:srgbClr val="000000"/>
              </a:solidFill>
              <a:ea typeface="MS PGothic"/>
              <a:cs typeface="MS PGothic"/>
            </a:endParaRPr>
          </a:p>
        </p:txBody>
      </p:sp>
      <p:sp>
        <p:nvSpPr>
          <p:cNvPr id="15376" name="Rectangle 41"/>
          <p:cNvSpPr>
            <a:spLocks noChangeArrowheads="1"/>
          </p:cNvSpPr>
          <p:nvPr/>
        </p:nvSpPr>
        <p:spPr bwMode="auto">
          <a:xfrm>
            <a:off x="439738" y="4714875"/>
            <a:ext cx="642937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030288"/>
            <a:r>
              <a:rPr lang="en-US" sz="4400">
                <a:solidFill>
                  <a:srgbClr val="000000"/>
                </a:solidFill>
                <a:ea typeface="MS PGothic"/>
                <a:cs typeface="MS PGothic"/>
                <a:sym typeface="Webdings" pitchFamily="18" charset="2"/>
              </a:rPr>
              <a:t></a:t>
            </a:r>
            <a:endParaRPr lang="en-US" sz="2400">
              <a:solidFill>
                <a:srgbClr val="000000"/>
              </a:solidFill>
              <a:ea typeface="MS PGothic"/>
              <a:cs typeface="MS PGothic"/>
            </a:endParaRPr>
          </a:p>
        </p:txBody>
      </p:sp>
      <p:pic>
        <p:nvPicPr>
          <p:cNvPr id="15377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>
            <a:off x="3240088" y="5170488"/>
            <a:ext cx="522287" cy="523875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pic>
        <p:nvPicPr>
          <p:cNvPr id="15378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81525" y="4783138"/>
            <a:ext cx="46990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9" name="Rectangle 45"/>
          <p:cNvSpPr>
            <a:spLocks noChangeArrowheads="1"/>
          </p:cNvSpPr>
          <p:nvPr/>
        </p:nvSpPr>
        <p:spPr bwMode="auto">
          <a:xfrm>
            <a:off x="1835150" y="2060575"/>
            <a:ext cx="59848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030288"/>
            <a:r>
              <a:rPr lang="en-US" sz="4400">
                <a:solidFill>
                  <a:srgbClr val="000000"/>
                </a:solidFill>
                <a:ea typeface="MS PGothic"/>
                <a:cs typeface="MS PGothic"/>
                <a:sym typeface="Webdings" pitchFamily="18" charset="2"/>
              </a:rPr>
              <a:t></a:t>
            </a:r>
            <a:endParaRPr lang="en-US" sz="2400">
              <a:solidFill>
                <a:srgbClr val="000000"/>
              </a:solidFill>
              <a:ea typeface="MS PGothic"/>
              <a:cs typeface="MS PGothic"/>
            </a:endParaRPr>
          </a:p>
        </p:txBody>
      </p:sp>
      <p:sp>
        <p:nvSpPr>
          <p:cNvPr id="15380" name="Rectangle 46"/>
          <p:cNvSpPr>
            <a:spLocks noChangeArrowheads="1"/>
          </p:cNvSpPr>
          <p:nvPr/>
        </p:nvSpPr>
        <p:spPr bwMode="auto">
          <a:xfrm>
            <a:off x="7704138" y="2268538"/>
            <a:ext cx="6127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030288"/>
            <a:r>
              <a:rPr lang="en-US" sz="3200" b="1">
                <a:solidFill>
                  <a:srgbClr val="000000"/>
                </a:solidFill>
                <a:ea typeface="MS PGothic"/>
                <a:cs typeface="MS PGothic"/>
                <a:sym typeface="Wingdings" pitchFamily="2" charset="2"/>
              </a:rPr>
              <a:t></a:t>
            </a:r>
            <a:endParaRPr lang="en-US" sz="3200" b="1">
              <a:solidFill>
                <a:srgbClr val="000000"/>
              </a:solidFill>
              <a:ea typeface="MS PGothic"/>
              <a:cs typeface="MS PGothic"/>
            </a:endParaRPr>
          </a:p>
        </p:txBody>
      </p:sp>
      <p:sp>
        <p:nvSpPr>
          <p:cNvPr id="15381" name="Text Box 17"/>
          <p:cNvSpPr txBox="1">
            <a:spLocks noChangeArrowheads="1"/>
          </p:cNvSpPr>
          <p:nvPr/>
        </p:nvSpPr>
        <p:spPr bwMode="auto">
          <a:xfrm>
            <a:off x="7394575" y="3821113"/>
            <a:ext cx="1139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solidFill>
                  <a:srgbClr val="000000"/>
                </a:solidFill>
                <a:latin typeface="Gill Sans MT" pitchFamily="34" charset="0"/>
                <a:ea typeface="MS PGothic"/>
                <a:cs typeface="MS PGothic"/>
              </a:rPr>
              <a:t>journals</a:t>
            </a:r>
            <a:r>
              <a:rPr lang="en-US" sz="2000" b="1">
                <a:solidFill>
                  <a:srgbClr val="000000"/>
                </a:solidFill>
                <a:latin typeface="Gill Sans MT" pitchFamily="34" charset="0"/>
                <a:ea typeface="MS PGothic"/>
                <a:cs typeface="MS PGothic"/>
              </a:rPr>
              <a:t> </a:t>
            </a:r>
            <a:endParaRPr lang="en-GB" sz="2000" b="1">
              <a:solidFill>
                <a:srgbClr val="000000"/>
              </a:solidFill>
              <a:latin typeface="Gill Sans MT" pitchFamily="34" charset="0"/>
              <a:ea typeface="MS PGothic"/>
              <a:cs typeface="MS PGothic"/>
            </a:endParaRPr>
          </a:p>
        </p:txBody>
      </p:sp>
      <p:sp>
        <p:nvSpPr>
          <p:cNvPr id="15382" name="Rectangle 47"/>
          <p:cNvSpPr>
            <a:spLocks noChangeArrowheads="1"/>
          </p:cNvSpPr>
          <p:nvPr/>
        </p:nvSpPr>
        <p:spPr bwMode="auto">
          <a:xfrm>
            <a:off x="7481888" y="4017963"/>
            <a:ext cx="719137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030288"/>
            <a:r>
              <a:rPr lang="en-US" sz="2000">
                <a:solidFill>
                  <a:srgbClr val="000000"/>
                </a:solidFill>
                <a:ea typeface="MS PGothic"/>
                <a:cs typeface="MS PGothic"/>
              </a:rPr>
              <a:t> </a:t>
            </a:r>
            <a:r>
              <a:rPr lang="en-US" sz="4000">
                <a:solidFill>
                  <a:srgbClr val="000000"/>
                </a:solidFill>
                <a:ea typeface="MS PGothic"/>
                <a:cs typeface="MS PGothic"/>
                <a:sym typeface="Wingdings" pitchFamily="2" charset="2"/>
              </a:rPr>
              <a:t></a:t>
            </a:r>
            <a:r>
              <a:rPr lang="en-US" sz="3600">
                <a:solidFill>
                  <a:srgbClr val="000000"/>
                </a:solidFill>
                <a:ea typeface="MS PGothic"/>
                <a:cs typeface="MS PGothic"/>
              </a:rPr>
              <a:t> </a:t>
            </a:r>
            <a:endParaRPr lang="en-US" sz="3200">
              <a:solidFill>
                <a:srgbClr val="000000"/>
              </a:solidFill>
              <a:ea typeface="MS PGothic"/>
              <a:cs typeface="MS PGothic"/>
            </a:endParaRPr>
          </a:p>
        </p:txBody>
      </p:sp>
      <p:sp>
        <p:nvSpPr>
          <p:cNvPr id="15383" name="Text Box 17"/>
          <p:cNvSpPr txBox="1">
            <a:spLocks noChangeArrowheads="1"/>
          </p:cNvSpPr>
          <p:nvPr/>
        </p:nvSpPr>
        <p:spPr bwMode="auto">
          <a:xfrm>
            <a:off x="5383213" y="3646488"/>
            <a:ext cx="9842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b="1">
                <a:solidFill>
                  <a:srgbClr val="000000"/>
                </a:solidFill>
                <a:latin typeface="Gill Sans MT" pitchFamily="34" charset="0"/>
                <a:ea typeface="MS PGothic"/>
                <a:cs typeface="MS PGothic"/>
              </a:rPr>
              <a:t>open</a:t>
            </a:r>
            <a:br>
              <a:rPr lang="en-GB" sz="1600" b="1">
                <a:solidFill>
                  <a:srgbClr val="000000"/>
                </a:solidFill>
                <a:latin typeface="Gill Sans MT" pitchFamily="34" charset="0"/>
                <a:ea typeface="MS PGothic"/>
                <a:cs typeface="MS PGothic"/>
              </a:rPr>
            </a:br>
            <a:r>
              <a:rPr lang="en-GB" sz="1600" b="1">
                <a:solidFill>
                  <a:srgbClr val="000000"/>
                </a:solidFill>
                <a:latin typeface="Gill Sans MT" pitchFamily="34" charset="0"/>
                <a:ea typeface="MS PGothic"/>
                <a:cs typeface="MS PGothic"/>
              </a:rPr>
              <a:t>access sources</a:t>
            </a:r>
          </a:p>
        </p:txBody>
      </p:sp>
      <p:sp>
        <p:nvSpPr>
          <p:cNvPr id="15384" name="Rectangle 51"/>
          <p:cNvSpPr>
            <a:spLocks noChangeArrowheads="1"/>
          </p:cNvSpPr>
          <p:nvPr/>
        </p:nvSpPr>
        <p:spPr bwMode="auto">
          <a:xfrm>
            <a:off x="4608513" y="2133600"/>
            <a:ext cx="468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030288"/>
            <a:r>
              <a:rPr lang="en-US" sz="3200" b="1">
                <a:solidFill>
                  <a:srgbClr val="000000"/>
                </a:solidFill>
                <a:ea typeface="MS PGothic"/>
                <a:cs typeface="MS PGothic"/>
                <a:sym typeface="Wingdings" pitchFamily="2" charset="2"/>
              </a:rPr>
              <a:t></a:t>
            </a:r>
            <a:endParaRPr lang="en-US" sz="3200" b="1">
              <a:solidFill>
                <a:srgbClr val="000000"/>
              </a:solidFill>
              <a:ea typeface="MS PGothic"/>
              <a:cs typeface="MS PGothic"/>
            </a:endParaRPr>
          </a:p>
        </p:txBody>
      </p:sp>
      <p:sp>
        <p:nvSpPr>
          <p:cNvPr id="15385" name="Text Box 14"/>
          <p:cNvSpPr txBox="1">
            <a:spLocks noChangeArrowheads="1"/>
          </p:cNvSpPr>
          <p:nvPr/>
        </p:nvSpPr>
        <p:spPr bwMode="auto">
          <a:xfrm>
            <a:off x="2422525" y="4346575"/>
            <a:ext cx="16446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solidFill>
                  <a:srgbClr val="000000"/>
                </a:solidFill>
                <a:latin typeface="Gill Sans MT" pitchFamily="34" charset="0"/>
                <a:ea typeface="MS PGothic"/>
                <a:cs typeface="MS PGothic"/>
              </a:rPr>
              <a:t>websites </a:t>
            </a:r>
            <a:br>
              <a:rPr lang="en-GB" sz="2000" b="1">
                <a:solidFill>
                  <a:srgbClr val="000000"/>
                </a:solidFill>
                <a:latin typeface="Gill Sans MT" pitchFamily="34" charset="0"/>
                <a:ea typeface="MS PGothic"/>
                <a:cs typeface="MS PGothic"/>
              </a:rPr>
            </a:br>
            <a:r>
              <a:rPr lang="en-GB" sz="2000" b="1">
                <a:solidFill>
                  <a:srgbClr val="000000"/>
                </a:solidFill>
                <a:latin typeface="Gill Sans MT" pitchFamily="34" charset="0"/>
                <a:ea typeface="MS PGothic"/>
                <a:cs typeface="MS PGothic"/>
              </a:rPr>
              <a:t>blogs…</a:t>
            </a:r>
          </a:p>
        </p:txBody>
      </p:sp>
      <p:sp>
        <p:nvSpPr>
          <p:cNvPr id="3" name="Left-Right Arrow 2"/>
          <p:cNvSpPr/>
          <p:nvPr/>
        </p:nvSpPr>
        <p:spPr>
          <a:xfrm>
            <a:off x="6256338" y="4719638"/>
            <a:ext cx="2492375" cy="649287"/>
          </a:xfrm>
          <a:prstGeom prst="leftRightArrow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605463" y="5589588"/>
            <a:ext cx="3152775" cy="461962"/>
          </a:xfrm>
          <a:prstGeom prst="rect">
            <a:avLst/>
          </a:prstGeom>
          <a:solidFill>
            <a:srgbClr val="C00000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NZ" sz="2400" b="1" spc="300" dirty="0">
                <a:solidFill>
                  <a:prstClr val="white"/>
                </a:solidFill>
                <a:latin typeface="Gill Sans MT" pitchFamily="34" charset="0"/>
                <a:ea typeface="MS PGothic" pitchFamily="34" charset="-128"/>
              </a:rPr>
              <a:t>MIND THE GAP!</a:t>
            </a:r>
            <a:endParaRPr lang="en-US" sz="2400" b="1" spc="300" dirty="0">
              <a:solidFill>
                <a:prstClr val="white"/>
              </a:solidFill>
              <a:latin typeface="Gill Sans MT" pitchFamily="34" charset="0"/>
              <a:ea typeface="MS PGothic" pitchFamily="34" charset="-128"/>
            </a:endParaRPr>
          </a:p>
        </p:txBody>
      </p:sp>
      <p:pic>
        <p:nvPicPr>
          <p:cNvPr id="15388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56325" y="106363"/>
            <a:ext cx="2808288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ext Box 8"/>
          <p:cNvSpPr txBox="1">
            <a:spLocks noChangeArrowheads="1"/>
          </p:cNvSpPr>
          <p:nvPr/>
        </p:nvSpPr>
        <p:spPr bwMode="auto">
          <a:xfrm>
            <a:off x="4032250" y="134938"/>
            <a:ext cx="2052638" cy="2603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sz="1100" dirty="0" smtClean="0">
                <a:solidFill>
                  <a:prstClr val="white"/>
                </a:solidFill>
                <a:latin typeface="Gill Sans MT" pitchFamily="34" charset="0"/>
              </a:rPr>
              <a:t>MASSEY UNIVERSITY LIBRARY</a:t>
            </a:r>
            <a:endParaRPr lang="en-GB" sz="1050" dirty="0">
              <a:solidFill>
                <a:prstClr val="white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52"/>
          <p:cNvSpPr txBox="1"/>
          <p:nvPr/>
        </p:nvSpPr>
        <p:spPr>
          <a:xfrm>
            <a:off x="-9525" y="6238875"/>
            <a:ext cx="9180513" cy="64611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NZ" sz="3600" spc="300" dirty="0">
                <a:solidFill>
                  <a:prstClr val="white"/>
                </a:solidFill>
                <a:latin typeface="Gill Sans MT" pitchFamily="34" charset="0"/>
                <a:ea typeface="MS PGothic" pitchFamily="34" charset="-128"/>
              </a:rPr>
              <a:t>school/tertiary information landscape</a:t>
            </a:r>
            <a:endParaRPr lang="en-US" sz="3600" spc="600" dirty="0">
              <a:solidFill>
                <a:prstClr val="white"/>
              </a:solidFill>
              <a:latin typeface="Gill Sans MT" pitchFamily="34" charset="0"/>
              <a:ea typeface="MS PGothic" pitchFamily="34" charset="-128"/>
            </a:endParaRPr>
          </a:p>
        </p:txBody>
      </p:sp>
      <p:sp>
        <p:nvSpPr>
          <p:cNvPr id="32" name="Oval 7"/>
          <p:cNvSpPr>
            <a:spLocks noChangeArrowheads="1"/>
          </p:cNvSpPr>
          <p:nvPr/>
        </p:nvSpPr>
        <p:spPr bwMode="auto">
          <a:xfrm>
            <a:off x="3203575" y="1781175"/>
            <a:ext cx="5545138" cy="3592513"/>
          </a:xfrm>
          <a:prstGeom prst="roundRect">
            <a:avLst/>
          </a:prstGeom>
          <a:solidFill>
            <a:schemeClr val="accent1">
              <a:lumMod val="75000"/>
              <a:alpha val="20000"/>
            </a:schemeClr>
          </a:solidFill>
          <a:ln w="57150" cmpd="sng">
            <a:solidFill>
              <a:srgbClr val="004B8D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2400" dirty="0">
              <a:solidFill>
                <a:srgbClr val="EEECE1">
                  <a:lumMod val="90000"/>
                </a:srgbClr>
              </a:solidFill>
              <a:latin typeface="Gill Sans MT" pitchFamily="34" charset="0"/>
              <a:ea typeface="ＭＳ Ｐゴシック" pitchFamily="28" charset="-128"/>
            </a:endParaRPr>
          </a:p>
        </p:txBody>
      </p:sp>
      <p:sp>
        <p:nvSpPr>
          <p:cNvPr id="2051" name="Oval 5"/>
          <p:cNvSpPr>
            <a:spLocks noChangeArrowheads="1"/>
          </p:cNvSpPr>
          <p:nvPr/>
        </p:nvSpPr>
        <p:spPr bwMode="auto">
          <a:xfrm>
            <a:off x="395288" y="1125538"/>
            <a:ext cx="4897437" cy="422910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49803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sz="1200" dirty="0">
              <a:solidFill>
                <a:prstClr val="black"/>
              </a:solidFill>
              <a:latin typeface="Gill Sans MT" pitchFamily="34" charset="0"/>
              <a:ea typeface="ＭＳ Ｐゴシック" pitchFamily="28" charset="-128"/>
            </a:endParaRPr>
          </a:p>
        </p:txBody>
      </p:sp>
      <p:sp>
        <p:nvSpPr>
          <p:cNvPr id="2053" name="Oval 7"/>
          <p:cNvSpPr>
            <a:spLocks noChangeArrowheads="1"/>
          </p:cNvSpPr>
          <p:nvPr/>
        </p:nvSpPr>
        <p:spPr bwMode="auto">
          <a:xfrm>
            <a:off x="5435600" y="1052513"/>
            <a:ext cx="3313113" cy="4248150"/>
          </a:xfrm>
          <a:prstGeom prst="roundRect">
            <a:avLst/>
          </a:prstGeom>
          <a:solidFill>
            <a:schemeClr val="accent2">
              <a:lumMod val="75000"/>
              <a:alpha val="49803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2400" dirty="0">
              <a:solidFill>
                <a:srgbClr val="EEECE1">
                  <a:lumMod val="90000"/>
                </a:srgbClr>
              </a:solidFill>
              <a:latin typeface="Gill Sans MT" pitchFamily="34" charset="0"/>
              <a:ea typeface="ＭＳ Ｐゴシック" pitchFamily="28" charset="-128"/>
            </a:endParaRPr>
          </a:p>
        </p:txBody>
      </p:sp>
      <p:sp>
        <p:nvSpPr>
          <p:cNvPr id="17413" name="Text Box 9"/>
          <p:cNvSpPr txBox="1">
            <a:spLocks noChangeArrowheads="1"/>
          </p:cNvSpPr>
          <p:nvPr/>
        </p:nvSpPr>
        <p:spPr bwMode="auto">
          <a:xfrm>
            <a:off x="1979613" y="2730500"/>
            <a:ext cx="3086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solidFill>
                  <a:srgbClr val="000000"/>
                </a:solidFill>
                <a:latin typeface="Gill Sans MT" pitchFamily="34" charset="0"/>
                <a:ea typeface="MS PGothic"/>
                <a:cs typeface="MS PGothic"/>
              </a:rPr>
              <a:t>official policies/reports</a:t>
            </a:r>
            <a:endParaRPr lang="en-GB" b="1">
              <a:solidFill>
                <a:srgbClr val="000000"/>
              </a:solidFill>
              <a:latin typeface="Gill Sans MT" pitchFamily="34" charset="0"/>
              <a:ea typeface="MS PGothic"/>
              <a:cs typeface="MS PGothic"/>
            </a:endParaRPr>
          </a:p>
        </p:txBody>
      </p:sp>
      <p:sp>
        <p:nvSpPr>
          <p:cNvPr id="17414" name="Text Box 16"/>
          <p:cNvSpPr txBox="1">
            <a:spLocks noChangeArrowheads="1"/>
          </p:cNvSpPr>
          <p:nvPr/>
        </p:nvSpPr>
        <p:spPr bwMode="auto">
          <a:xfrm>
            <a:off x="6562725" y="2235200"/>
            <a:ext cx="21859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2000" b="1">
                <a:solidFill>
                  <a:srgbClr val="000000"/>
                </a:solidFill>
                <a:latin typeface="Gill Sans MT" pitchFamily="34" charset="0"/>
                <a:ea typeface="MS PGothic"/>
                <a:cs typeface="MS PGothic"/>
              </a:rPr>
              <a:t>academic books  </a:t>
            </a:r>
            <a:br>
              <a:rPr lang="en-GB" sz="2000" b="1">
                <a:solidFill>
                  <a:srgbClr val="000000"/>
                </a:solidFill>
                <a:latin typeface="Gill Sans MT" pitchFamily="34" charset="0"/>
                <a:ea typeface="MS PGothic"/>
                <a:cs typeface="MS PGothic"/>
              </a:rPr>
            </a:br>
            <a:r>
              <a:rPr lang="en-GB" sz="2000" b="1">
                <a:solidFill>
                  <a:srgbClr val="000000"/>
                </a:solidFill>
                <a:latin typeface="Gill Sans MT" pitchFamily="34" charset="0"/>
                <a:ea typeface="MS PGothic"/>
                <a:cs typeface="MS PGothic"/>
              </a:rPr>
              <a:t>theses</a:t>
            </a:r>
          </a:p>
        </p:txBody>
      </p:sp>
      <p:sp>
        <p:nvSpPr>
          <p:cNvPr id="17415" name="Text Box 18"/>
          <p:cNvSpPr txBox="1">
            <a:spLocks noChangeArrowheads="1"/>
          </p:cNvSpPr>
          <p:nvPr/>
        </p:nvSpPr>
        <p:spPr bwMode="auto">
          <a:xfrm>
            <a:off x="2963863" y="4418013"/>
            <a:ext cx="16557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solidFill>
                  <a:srgbClr val="000000"/>
                </a:solidFill>
                <a:latin typeface="Gill Sans MT" pitchFamily="34" charset="0"/>
                <a:ea typeface="MS PGothic"/>
                <a:cs typeface="MS PGothic"/>
              </a:rPr>
              <a:t>mass </a:t>
            </a:r>
            <a:br>
              <a:rPr lang="en-GB" sz="2000" b="1">
                <a:solidFill>
                  <a:srgbClr val="000000"/>
                </a:solidFill>
                <a:latin typeface="Gill Sans MT" pitchFamily="34" charset="0"/>
                <a:ea typeface="MS PGothic"/>
                <a:cs typeface="MS PGothic"/>
              </a:rPr>
            </a:br>
            <a:r>
              <a:rPr lang="en-GB" sz="2000" b="1">
                <a:solidFill>
                  <a:srgbClr val="000000"/>
                </a:solidFill>
                <a:latin typeface="Gill Sans MT" pitchFamily="34" charset="0"/>
                <a:ea typeface="MS PGothic"/>
                <a:cs typeface="MS PGothic"/>
              </a:rPr>
              <a:t>media</a:t>
            </a:r>
            <a:endParaRPr lang="en-GB" sz="1200" b="1">
              <a:solidFill>
                <a:srgbClr val="000000"/>
              </a:solidFill>
              <a:latin typeface="Gill Sans MT" pitchFamily="34" charset="0"/>
              <a:ea typeface="MS PGothic"/>
              <a:cs typeface="MS PGothic"/>
            </a:endParaRPr>
          </a:p>
        </p:txBody>
      </p:sp>
      <p:sp>
        <p:nvSpPr>
          <p:cNvPr id="17416" name="Text Box 18"/>
          <p:cNvSpPr txBox="1">
            <a:spLocks noChangeArrowheads="1"/>
          </p:cNvSpPr>
          <p:nvPr/>
        </p:nvSpPr>
        <p:spPr bwMode="auto">
          <a:xfrm>
            <a:off x="179388" y="3429000"/>
            <a:ext cx="2112962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solidFill>
                  <a:srgbClr val="000000"/>
                </a:solidFill>
                <a:latin typeface="Gill Sans MT" pitchFamily="34" charset="0"/>
                <a:ea typeface="MS PGothic"/>
                <a:cs typeface="MS PGothic"/>
              </a:rPr>
              <a:t>social media</a:t>
            </a:r>
            <a:br>
              <a:rPr lang="en-GB" sz="2000" b="1">
                <a:solidFill>
                  <a:srgbClr val="000000"/>
                </a:solidFill>
                <a:latin typeface="Gill Sans MT" pitchFamily="34" charset="0"/>
                <a:ea typeface="MS PGothic"/>
                <a:cs typeface="MS PGothic"/>
              </a:rPr>
            </a:br>
            <a:r>
              <a:rPr lang="en-GB" sz="1400" b="1">
                <a:solidFill>
                  <a:srgbClr val="000000"/>
                </a:solidFill>
                <a:latin typeface="Gill Sans MT" pitchFamily="34" charset="0"/>
                <a:ea typeface="MS PGothic"/>
                <a:cs typeface="MS PGothic"/>
              </a:rPr>
              <a:t>[facebook, Google+... ]</a:t>
            </a:r>
            <a:endParaRPr lang="en-GB" sz="1600" b="1">
              <a:solidFill>
                <a:srgbClr val="000000"/>
              </a:solidFill>
              <a:latin typeface="Gill Sans MT" pitchFamily="34" charset="0"/>
              <a:ea typeface="MS PGothic"/>
              <a:cs typeface="MS PGothic"/>
            </a:endParaRPr>
          </a:p>
        </p:txBody>
      </p:sp>
      <p:sp>
        <p:nvSpPr>
          <p:cNvPr id="17417" name="Rectangle 40"/>
          <p:cNvSpPr>
            <a:spLocks noChangeArrowheads="1"/>
          </p:cNvSpPr>
          <p:nvPr/>
        </p:nvSpPr>
        <p:spPr bwMode="auto">
          <a:xfrm>
            <a:off x="755650" y="2708275"/>
            <a:ext cx="863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030288"/>
            <a:r>
              <a:rPr lang="en-US" sz="6000">
                <a:solidFill>
                  <a:srgbClr val="000000"/>
                </a:solidFill>
                <a:ea typeface="MS PGothic"/>
                <a:cs typeface="MS PGothic"/>
                <a:sym typeface="Webdings" pitchFamily="18" charset="2"/>
              </a:rPr>
              <a:t></a:t>
            </a:r>
            <a:endParaRPr lang="en-US" sz="6000">
              <a:solidFill>
                <a:srgbClr val="000000"/>
              </a:solidFill>
              <a:ea typeface="MS PGothic"/>
              <a:cs typeface="MS PGothic"/>
            </a:endParaRPr>
          </a:p>
        </p:txBody>
      </p:sp>
      <p:sp>
        <p:nvSpPr>
          <p:cNvPr id="17418" name="Rectangle 41"/>
          <p:cNvSpPr>
            <a:spLocks noChangeArrowheads="1"/>
          </p:cNvSpPr>
          <p:nvPr/>
        </p:nvSpPr>
        <p:spPr bwMode="auto">
          <a:xfrm>
            <a:off x="468313" y="4027488"/>
            <a:ext cx="6413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030288"/>
            <a:r>
              <a:rPr lang="en-US" sz="4400">
                <a:solidFill>
                  <a:srgbClr val="000000"/>
                </a:solidFill>
                <a:ea typeface="MS PGothic"/>
                <a:cs typeface="MS PGothic"/>
                <a:sym typeface="Webdings" pitchFamily="18" charset="2"/>
              </a:rPr>
              <a:t></a:t>
            </a:r>
            <a:endParaRPr lang="en-US" sz="2400">
              <a:solidFill>
                <a:srgbClr val="000000"/>
              </a:solidFill>
              <a:ea typeface="MS PGothic"/>
              <a:cs typeface="MS PGothic"/>
            </a:endParaRPr>
          </a:p>
        </p:txBody>
      </p:sp>
      <p:pic>
        <p:nvPicPr>
          <p:cNvPr id="17419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>
            <a:off x="2538413" y="4657725"/>
            <a:ext cx="523875" cy="522288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pic>
        <p:nvPicPr>
          <p:cNvPr id="17420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75063" y="4306888"/>
            <a:ext cx="4699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421" name="Group 2"/>
          <p:cNvGrpSpPr>
            <a:grpSpLocks/>
          </p:cNvGrpSpPr>
          <p:nvPr/>
        </p:nvGrpSpPr>
        <p:grpSpPr bwMode="auto">
          <a:xfrm>
            <a:off x="900113" y="1628775"/>
            <a:ext cx="2063750" cy="931863"/>
            <a:chOff x="2555776" y="1548621"/>
            <a:chExt cx="2063605" cy="932081"/>
          </a:xfrm>
        </p:grpSpPr>
        <p:sp>
          <p:nvSpPr>
            <p:cNvPr id="17440" name="Text Box 15"/>
            <p:cNvSpPr txBox="1">
              <a:spLocks noChangeArrowheads="1"/>
            </p:cNvSpPr>
            <p:nvPr/>
          </p:nvSpPr>
          <p:spPr bwMode="auto">
            <a:xfrm>
              <a:off x="3419872" y="1772816"/>
              <a:ext cx="1199509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b="1">
                  <a:solidFill>
                    <a:srgbClr val="000000"/>
                  </a:solidFill>
                  <a:latin typeface="Gill Sans MT" pitchFamily="34" charset="0"/>
                  <a:ea typeface="MS PGothic"/>
                  <a:cs typeface="MS PGothic"/>
                </a:rPr>
                <a:t>cultural works</a:t>
              </a:r>
              <a:endParaRPr lang="en-GB" sz="2000">
                <a:solidFill>
                  <a:srgbClr val="000000"/>
                </a:solidFill>
                <a:latin typeface="Gill Sans MT" pitchFamily="34" charset="0"/>
                <a:ea typeface="MS PGothic"/>
                <a:cs typeface="MS PGothic"/>
              </a:endParaRPr>
            </a:p>
          </p:txBody>
        </p:sp>
        <p:sp>
          <p:nvSpPr>
            <p:cNvPr id="17441" name="Rectangle 39"/>
            <p:cNvSpPr>
              <a:spLocks noChangeArrowheads="1"/>
            </p:cNvSpPr>
            <p:nvPr/>
          </p:nvSpPr>
          <p:spPr bwMode="auto">
            <a:xfrm>
              <a:off x="2555776" y="1700808"/>
              <a:ext cx="720080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1030288"/>
              <a:r>
                <a:rPr lang="en-US" sz="4400">
                  <a:solidFill>
                    <a:srgbClr val="000000"/>
                  </a:solidFill>
                  <a:ea typeface="MS PGothic"/>
                  <a:cs typeface="MS PGothic"/>
                  <a:sym typeface="Webdings" pitchFamily="18" charset="2"/>
                </a:rPr>
                <a:t></a:t>
              </a:r>
              <a:endParaRPr lang="en-US" sz="2000">
                <a:solidFill>
                  <a:srgbClr val="000000"/>
                </a:solidFill>
                <a:ea typeface="MS PGothic"/>
                <a:cs typeface="MS PGothic"/>
              </a:endParaRPr>
            </a:p>
          </p:txBody>
        </p:sp>
        <p:sp>
          <p:nvSpPr>
            <p:cNvPr id="17442" name="Rectangle 45"/>
            <p:cNvSpPr>
              <a:spLocks noChangeArrowheads="1"/>
            </p:cNvSpPr>
            <p:nvPr/>
          </p:nvSpPr>
          <p:spPr bwMode="auto">
            <a:xfrm>
              <a:off x="2948768" y="1548621"/>
              <a:ext cx="598220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1030288"/>
              <a:r>
                <a:rPr lang="en-US" sz="4400">
                  <a:solidFill>
                    <a:srgbClr val="000000"/>
                  </a:solidFill>
                  <a:ea typeface="MS PGothic"/>
                  <a:cs typeface="MS PGothic"/>
                  <a:sym typeface="Webdings" pitchFamily="18" charset="2"/>
                </a:rPr>
                <a:t></a:t>
              </a:r>
              <a:endParaRPr lang="en-US" sz="2400">
                <a:solidFill>
                  <a:srgbClr val="000000"/>
                </a:solidFill>
                <a:ea typeface="MS PGothic"/>
                <a:cs typeface="MS PGothic"/>
              </a:endParaRPr>
            </a:p>
          </p:txBody>
        </p:sp>
      </p:grpSp>
      <p:sp>
        <p:nvSpPr>
          <p:cNvPr id="17422" name="Rectangle 46"/>
          <p:cNvSpPr>
            <a:spLocks noChangeArrowheads="1"/>
          </p:cNvSpPr>
          <p:nvPr/>
        </p:nvSpPr>
        <p:spPr bwMode="auto">
          <a:xfrm>
            <a:off x="7056438" y="1752600"/>
            <a:ext cx="61118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030288"/>
            <a:r>
              <a:rPr lang="en-US" sz="3200" b="1">
                <a:solidFill>
                  <a:srgbClr val="000000"/>
                </a:solidFill>
                <a:ea typeface="MS PGothic"/>
                <a:cs typeface="MS PGothic"/>
                <a:sym typeface="Wingdings" pitchFamily="2" charset="2"/>
              </a:rPr>
              <a:t></a:t>
            </a:r>
            <a:endParaRPr lang="en-US" sz="3200" b="1">
              <a:solidFill>
                <a:srgbClr val="000000"/>
              </a:solidFill>
              <a:ea typeface="MS PGothic"/>
              <a:cs typeface="MS PGothic"/>
            </a:endParaRPr>
          </a:p>
        </p:txBody>
      </p:sp>
      <p:sp>
        <p:nvSpPr>
          <p:cNvPr id="17423" name="Text Box 17"/>
          <p:cNvSpPr txBox="1">
            <a:spLocks noChangeArrowheads="1"/>
          </p:cNvSpPr>
          <p:nvPr/>
        </p:nvSpPr>
        <p:spPr bwMode="auto">
          <a:xfrm>
            <a:off x="7526338" y="3503613"/>
            <a:ext cx="1139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solidFill>
                  <a:srgbClr val="000000"/>
                </a:solidFill>
                <a:latin typeface="Gill Sans MT" pitchFamily="34" charset="0"/>
                <a:ea typeface="MS PGothic"/>
                <a:cs typeface="MS PGothic"/>
              </a:rPr>
              <a:t>journals</a:t>
            </a:r>
            <a:r>
              <a:rPr lang="en-US" sz="2000" b="1">
                <a:solidFill>
                  <a:srgbClr val="000000"/>
                </a:solidFill>
                <a:latin typeface="Gill Sans MT" pitchFamily="34" charset="0"/>
                <a:ea typeface="MS PGothic"/>
                <a:cs typeface="MS PGothic"/>
              </a:rPr>
              <a:t> </a:t>
            </a:r>
            <a:endParaRPr lang="en-GB" sz="2000" b="1">
              <a:solidFill>
                <a:srgbClr val="000000"/>
              </a:solidFill>
              <a:latin typeface="Gill Sans MT" pitchFamily="34" charset="0"/>
              <a:ea typeface="MS PGothic"/>
              <a:cs typeface="MS PGothic"/>
            </a:endParaRPr>
          </a:p>
        </p:txBody>
      </p:sp>
      <p:sp>
        <p:nvSpPr>
          <p:cNvPr id="17424" name="Rectangle 47"/>
          <p:cNvSpPr>
            <a:spLocks noChangeArrowheads="1"/>
          </p:cNvSpPr>
          <p:nvPr/>
        </p:nvSpPr>
        <p:spPr bwMode="auto">
          <a:xfrm>
            <a:off x="7640638" y="3725863"/>
            <a:ext cx="7477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030288"/>
            <a:r>
              <a:rPr lang="en-US" sz="2000">
                <a:solidFill>
                  <a:srgbClr val="000000"/>
                </a:solidFill>
                <a:ea typeface="MS PGothic"/>
                <a:cs typeface="MS PGothic"/>
              </a:rPr>
              <a:t> </a:t>
            </a:r>
            <a:r>
              <a:rPr lang="en-US" sz="4000">
                <a:solidFill>
                  <a:srgbClr val="000000"/>
                </a:solidFill>
                <a:ea typeface="MS PGothic"/>
                <a:cs typeface="MS PGothic"/>
                <a:sym typeface="Wingdings" pitchFamily="2" charset="2"/>
              </a:rPr>
              <a:t></a:t>
            </a:r>
            <a:r>
              <a:rPr lang="en-US" sz="3600">
                <a:solidFill>
                  <a:srgbClr val="000000"/>
                </a:solidFill>
                <a:ea typeface="MS PGothic"/>
                <a:cs typeface="MS PGothic"/>
              </a:rPr>
              <a:t> </a:t>
            </a:r>
            <a:endParaRPr lang="en-US" sz="3200">
              <a:solidFill>
                <a:srgbClr val="000000"/>
              </a:solidFill>
              <a:ea typeface="MS PGothic"/>
              <a:cs typeface="MS PGothic"/>
            </a:endParaRP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5364163" y="2833688"/>
            <a:ext cx="86360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>
                <a:solidFill>
                  <a:srgbClr val="000000"/>
                </a:solidFill>
                <a:latin typeface="Gill Sans MT" pitchFamily="34" charset="0"/>
                <a:ea typeface="MS PGothic"/>
                <a:cs typeface="MS PGothic"/>
              </a:rPr>
              <a:t>open</a:t>
            </a:r>
            <a:br>
              <a:rPr lang="en-GB" sz="1400" b="1">
                <a:solidFill>
                  <a:srgbClr val="000000"/>
                </a:solidFill>
                <a:latin typeface="Gill Sans MT" pitchFamily="34" charset="0"/>
                <a:ea typeface="MS PGothic"/>
                <a:cs typeface="MS PGothic"/>
              </a:rPr>
            </a:br>
            <a:r>
              <a:rPr lang="en-GB" sz="1400" b="1">
                <a:solidFill>
                  <a:srgbClr val="000000"/>
                </a:solidFill>
                <a:latin typeface="Gill Sans MT" pitchFamily="34" charset="0"/>
                <a:ea typeface="MS PGothic"/>
                <a:cs typeface="MS PGothic"/>
              </a:rPr>
              <a:t>access sources</a:t>
            </a:r>
          </a:p>
        </p:txBody>
      </p:sp>
      <p:grpSp>
        <p:nvGrpSpPr>
          <p:cNvPr id="17426" name="Group 1"/>
          <p:cNvGrpSpPr>
            <a:grpSpLocks/>
          </p:cNvGrpSpPr>
          <p:nvPr/>
        </p:nvGrpSpPr>
        <p:grpSpPr bwMode="auto">
          <a:xfrm>
            <a:off x="3492500" y="1620838"/>
            <a:ext cx="2019300" cy="839787"/>
            <a:chOff x="607414" y="1620089"/>
            <a:chExt cx="2020370" cy="840869"/>
          </a:xfrm>
        </p:grpSpPr>
        <p:sp>
          <p:nvSpPr>
            <p:cNvPr id="17438" name="Text Box 14"/>
            <p:cNvSpPr txBox="1">
              <a:spLocks noChangeArrowheads="1"/>
            </p:cNvSpPr>
            <p:nvPr/>
          </p:nvSpPr>
          <p:spPr bwMode="auto">
            <a:xfrm>
              <a:off x="607414" y="2060848"/>
              <a:ext cx="202037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b="1">
                  <a:solidFill>
                    <a:srgbClr val="000000"/>
                  </a:solidFill>
                  <a:latin typeface="Gill Sans MT" pitchFamily="34" charset="0"/>
                  <a:ea typeface="MS PGothic"/>
                  <a:cs typeface="MS PGothic"/>
                </a:rPr>
                <a:t>popular books</a:t>
              </a:r>
            </a:p>
          </p:txBody>
        </p:sp>
        <p:sp>
          <p:nvSpPr>
            <p:cNvPr id="17439" name="Rectangle 51"/>
            <p:cNvSpPr>
              <a:spLocks noChangeArrowheads="1"/>
            </p:cNvSpPr>
            <p:nvPr/>
          </p:nvSpPr>
          <p:spPr bwMode="auto">
            <a:xfrm>
              <a:off x="1187624" y="1620089"/>
              <a:ext cx="467977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1030288"/>
              <a:r>
                <a:rPr lang="en-US" sz="3200" b="1">
                  <a:solidFill>
                    <a:srgbClr val="000000"/>
                  </a:solidFill>
                  <a:ea typeface="MS PGothic"/>
                  <a:cs typeface="MS PGothic"/>
                  <a:sym typeface="Wingdings" pitchFamily="2" charset="2"/>
                </a:rPr>
                <a:t></a:t>
              </a:r>
              <a:endParaRPr lang="en-US" sz="3200" b="1">
                <a:solidFill>
                  <a:srgbClr val="000000"/>
                </a:solidFill>
                <a:ea typeface="MS PGothic"/>
                <a:cs typeface="MS PGothic"/>
              </a:endParaRPr>
            </a:p>
          </p:txBody>
        </p:sp>
      </p:grpSp>
      <p:sp>
        <p:nvSpPr>
          <p:cNvPr id="17427" name="Text Box 14"/>
          <p:cNvSpPr txBox="1">
            <a:spLocks noChangeArrowheads="1"/>
          </p:cNvSpPr>
          <p:nvPr/>
        </p:nvSpPr>
        <p:spPr bwMode="auto">
          <a:xfrm>
            <a:off x="1746250" y="3943350"/>
            <a:ext cx="12303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solidFill>
                  <a:srgbClr val="000000"/>
                </a:solidFill>
                <a:latin typeface="Gill Sans MT" pitchFamily="34" charset="0"/>
                <a:ea typeface="MS PGothic"/>
                <a:cs typeface="MS PGothic"/>
              </a:rPr>
              <a:t>websitesblogs…</a:t>
            </a:r>
          </a:p>
        </p:txBody>
      </p:sp>
      <p:sp>
        <p:nvSpPr>
          <p:cNvPr id="57" name="Text Box 8"/>
          <p:cNvSpPr txBox="1">
            <a:spLocks noChangeArrowheads="1"/>
          </p:cNvSpPr>
          <p:nvPr/>
        </p:nvSpPr>
        <p:spPr bwMode="auto">
          <a:xfrm>
            <a:off x="4427538" y="3429000"/>
            <a:ext cx="3889375" cy="16922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GB" sz="8000" b="1" spc="600" baseline="-25000" dirty="0" smtClean="0">
                <a:solidFill>
                  <a:srgbClr val="002060"/>
                </a:solidFill>
                <a:latin typeface="Gill Sans MT" pitchFamily="34" charset="0"/>
              </a:rPr>
              <a:t>Library</a:t>
            </a:r>
            <a:r>
              <a:rPr lang="en-GB" sz="8000" b="1" i="1" spc="600" baseline="-25000" dirty="0" smtClean="0">
                <a:solidFill>
                  <a:srgbClr val="002060"/>
                </a:solidFill>
                <a:latin typeface="Gill Sans MT" pitchFamily="34" charset="0"/>
              </a:rPr>
              <a:t> </a:t>
            </a:r>
            <a:r>
              <a:rPr lang="en-GB" sz="4800" b="1" spc="600" baseline="-25000" dirty="0" smtClean="0">
                <a:solidFill>
                  <a:srgbClr val="002060"/>
                </a:solidFill>
                <a:latin typeface="Gill Sans MT" pitchFamily="34" charset="0"/>
              </a:rPr>
              <a:t/>
            </a:r>
            <a:br>
              <a:rPr lang="en-GB" sz="4800" b="1" spc="600" baseline="-25000" dirty="0" smtClean="0">
                <a:solidFill>
                  <a:srgbClr val="002060"/>
                </a:solidFill>
                <a:latin typeface="Gill Sans MT" pitchFamily="34" charset="0"/>
              </a:rPr>
            </a:br>
            <a:r>
              <a:rPr lang="en-GB" sz="4400" b="1" baseline="-25000" dirty="0" smtClean="0">
                <a:solidFill>
                  <a:srgbClr val="002060"/>
                </a:solidFill>
                <a:latin typeface="Gill Sans MT" pitchFamily="34" charset="0"/>
              </a:rPr>
              <a:t>search engines</a:t>
            </a:r>
            <a:r>
              <a:rPr lang="en-GB" sz="3600" b="1" baseline="-25000" dirty="0" smtClean="0">
                <a:solidFill>
                  <a:prstClr val="white"/>
                </a:solidFill>
                <a:latin typeface="Gill Sans MT" pitchFamily="34" charset="0"/>
              </a:rPr>
              <a:t/>
            </a:r>
            <a:br>
              <a:rPr lang="en-GB" sz="3600" b="1" baseline="-25000" dirty="0" smtClean="0">
                <a:solidFill>
                  <a:prstClr val="white"/>
                </a:solidFill>
                <a:latin typeface="Gill Sans MT" pitchFamily="34" charset="0"/>
              </a:rPr>
            </a:br>
            <a:endParaRPr lang="en-GB" sz="3200" b="1" baseline="-25000" dirty="0">
              <a:solidFill>
                <a:prstClr val="white"/>
              </a:solidFill>
              <a:latin typeface="Gill Sans MT" pitchFamily="34" charset="0"/>
            </a:endParaRPr>
          </a:p>
        </p:txBody>
      </p:sp>
      <p:sp>
        <p:nvSpPr>
          <p:cNvPr id="17429" name="Text Box 8"/>
          <p:cNvSpPr txBox="1">
            <a:spLocks noChangeArrowheads="1"/>
          </p:cNvSpPr>
          <p:nvPr/>
        </p:nvSpPr>
        <p:spPr bwMode="auto">
          <a:xfrm>
            <a:off x="357188" y="692150"/>
            <a:ext cx="2089150" cy="708025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solidFill>
                  <a:srgbClr val="FFFFFF"/>
                </a:solidFill>
                <a:latin typeface="Gill Sans MT" pitchFamily="34" charset="0"/>
                <a:ea typeface="MS PGothic"/>
                <a:cs typeface="MS PGothic"/>
              </a:rPr>
              <a:t>POPULAR </a:t>
            </a:r>
            <a:br>
              <a:rPr lang="en-GB" sz="2000" b="1">
                <a:solidFill>
                  <a:srgbClr val="FFFFFF"/>
                </a:solidFill>
                <a:latin typeface="Gill Sans MT" pitchFamily="34" charset="0"/>
                <a:ea typeface="MS PGothic"/>
                <a:cs typeface="MS PGothic"/>
              </a:rPr>
            </a:br>
            <a:r>
              <a:rPr lang="en-GB" sz="2000" b="1">
                <a:solidFill>
                  <a:srgbClr val="FFFFFF"/>
                </a:solidFill>
                <a:latin typeface="Gill Sans MT" pitchFamily="34" charset="0"/>
                <a:ea typeface="MS PGothic"/>
                <a:cs typeface="MS PGothic"/>
              </a:rPr>
              <a:t>KNOWLEDGE</a:t>
            </a:r>
            <a:endParaRPr lang="en-GB" b="1">
              <a:solidFill>
                <a:srgbClr val="FFFFFF"/>
              </a:solidFill>
              <a:latin typeface="Gill Sans MT" pitchFamily="34" charset="0"/>
              <a:ea typeface="MS PGothic"/>
              <a:cs typeface="MS PGothic"/>
            </a:endParaRPr>
          </a:p>
        </p:txBody>
      </p:sp>
      <p:sp>
        <p:nvSpPr>
          <p:cNvPr id="17430" name="Text Box 10"/>
          <p:cNvSpPr txBox="1">
            <a:spLocks noChangeArrowheads="1"/>
          </p:cNvSpPr>
          <p:nvPr/>
        </p:nvSpPr>
        <p:spPr bwMode="auto">
          <a:xfrm>
            <a:off x="5368925" y="692150"/>
            <a:ext cx="2016125" cy="708025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solidFill>
                  <a:srgbClr val="FFFFFF"/>
                </a:solidFill>
                <a:latin typeface="Gill Sans MT" pitchFamily="34" charset="0"/>
                <a:ea typeface="MS PGothic"/>
                <a:cs typeface="MS PGothic"/>
              </a:rPr>
              <a:t>ACADEMIC </a:t>
            </a:r>
            <a:br>
              <a:rPr lang="en-GB" sz="2000" b="1">
                <a:solidFill>
                  <a:srgbClr val="FFFFFF"/>
                </a:solidFill>
                <a:latin typeface="Gill Sans MT" pitchFamily="34" charset="0"/>
                <a:ea typeface="MS PGothic"/>
                <a:cs typeface="MS PGothic"/>
              </a:rPr>
            </a:br>
            <a:r>
              <a:rPr lang="en-GB" sz="2000" b="1">
                <a:solidFill>
                  <a:srgbClr val="FFFFFF"/>
                </a:solidFill>
                <a:latin typeface="Gill Sans MT" pitchFamily="34" charset="0"/>
                <a:ea typeface="MS PGothic"/>
                <a:cs typeface="MS PGothic"/>
              </a:rPr>
              <a:t>KNOWLEDGE</a:t>
            </a:r>
            <a:endParaRPr lang="en-GB" b="1">
              <a:solidFill>
                <a:srgbClr val="FFFFFF"/>
              </a:solidFill>
              <a:latin typeface="Gill Sans MT" pitchFamily="34" charset="0"/>
              <a:ea typeface="MS PGothic"/>
              <a:cs typeface="MS PGothic"/>
            </a:endParaRPr>
          </a:p>
        </p:txBody>
      </p:sp>
      <p:sp>
        <p:nvSpPr>
          <p:cNvPr id="37" name="Oval 7"/>
          <p:cNvSpPr>
            <a:spLocks noChangeArrowheads="1"/>
          </p:cNvSpPr>
          <p:nvPr/>
        </p:nvSpPr>
        <p:spPr bwMode="auto">
          <a:xfrm>
            <a:off x="1809750" y="2611438"/>
            <a:ext cx="4319588" cy="2663825"/>
          </a:xfrm>
          <a:prstGeom prst="roundRect">
            <a:avLst/>
          </a:prstGeom>
          <a:solidFill>
            <a:schemeClr val="accent3">
              <a:lumMod val="75000"/>
              <a:alpha val="20000"/>
            </a:schemeClr>
          </a:solidFill>
          <a:ln w="57150" cmpd="sng">
            <a:solidFill>
              <a:srgbClr val="C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2400" dirty="0">
              <a:solidFill>
                <a:srgbClr val="EEECE1">
                  <a:lumMod val="90000"/>
                </a:srgbClr>
              </a:solidFill>
              <a:latin typeface="Gill Sans MT" pitchFamily="34" charset="0"/>
              <a:ea typeface="ＭＳ Ｐゴシック" pitchFamily="28" charset="-128"/>
            </a:endParaRPr>
          </a:p>
        </p:txBody>
      </p:sp>
      <p:grpSp>
        <p:nvGrpSpPr>
          <p:cNvPr id="17432" name="Group 37"/>
          <p:cNvGrpSpPr>
            <a:grpSpLocks/>
          </p:cNvGrpSpPr>
          <p:nvPr/>
        </p:nvGrpSpPr>
        <p:grpSpPr bwMode="auto">
          <a:xfrm>
            <a:off x="2395538" y="3141663"/>
            <a:ext cx="2824162" cy="896937"/>
            <a:chOff x="2242135" y="3348262"/>
            <a:chExt cx="2905929" cy="897461"/>
          </a:xfrm>
        </p:grpSpPr>
        <p:sp>
          <p:nvSpPr>
            <p:cNvPr id="17436" name="Text Box 8"/>
            <p:cNvSpPr txBox="1">
              <a:spLocks noChangeArrowheads="1"/>
            </p:cNvSpPr>
            <p:nvPr/>
          </p:nvSpPr>
          <p:spPr bwMode="auto">
            <a:xfrm>
              <a:off x="3873814" y="3348262"/>
              <a:ext cx="127425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5400" baseline="-25000">
                  <a:solidFill>
                    <a:srgbClr val="C00000"/>
                  </a:solidFill>
                  <a:latin typeface="Lucida Fax" pitchFamily="18" charset="0"/>
                  <a:ea typeface="MS PGothic"/>
                  <a:cs typeface="Lucida Fax" pitchFamily="18" charset="0"/>
                </a:rPr>
                <a:t>Web</a:t>
              </a:r>
              <a:endParaRPr lang="en-GB" sz="4800" baseline="-25000">
                <a:solidFill>
                  <a:srgbClr val="C00000"/>
                </a:solidFill>
                <a:latin typeface="Lucida Fax" pitchFamily="18" charset="0"/>
                <a:ea typeface="MS PGothic"/>
                <a:cs typeface="Lucida Fax" pitchFamily="18" charset="0"/>
              </a:endParaRPr>
            </a:p>
          </p:txBody>
        </p:sp>
        <p:pic>
          <p:nvPicPr>
            <p:cNvPr id="17437" name="Picture 42" descr="google_sm.gi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42135" y="3545950"/>
              <a:ext cx="1696060" cy="6997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0" name="Left-Right Arrow 49"/>
          <p:cNvSpPr/>
          <p:nvPr/>
        </p:nvSpPr>
        <p:spPr>
          <a:xfrm>
            <a:off x="6129338" y="4891088"/>
            <a:ext cx="2492375" cy="266700"/>
          </a:xfrm>
          <a:prstGeom prst="leftRightArrow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49" name="Text Box 8"/>
          <p:cNvSpPr txBox="1">
            <a:spLocks noChangeArrowheads="1"/>
          </p:cNvSpPr>
          <p:nvPr/>
        </p:nvSpPr>
        <p:spPr bwMode="auto">
          <a:xfrm>
            <a:off x="4032250" y="134938"/>
            <a:ext cx="2052638" cy="2603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sz="1100" dirty="0" smtClean="0">
                <a:solidFill>
                  <a:prstClr val="white"/>
                </a:solidFill>
                <a:latin typeface="Gill Sans MT" pitchFamily="34" charset="0"/>
              </a:rPr>
              <a:t>MASSEY UNIVERSITY LIBRARY</a:t>
            </a:r>
            <a:endParaRPr lang="en-GB" sz="1050" dirty="0">
              <a:solidFill>
                <a:prstClr val="white"/>
              </a:solidFill>
              <a:latin typeface="Gill Sans MT" pitchFamily="34" charset="0"/>
            </a:endParaRPr>
          </a:p>
        </p:txBody>
      </p:sp>
      <p:pic>
        <p:nvPicPr>
          <p:cNvPr id="17435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56325" y="106363"/>
            <a:ext cx="2808288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57" grpId="0"/>
      <p:bldP spid="50" grpId="0" animBg="1"/>
    </p:bldLst>
  </p:timing>
</p:sld>
</file>

<file path=ppt/theme/theme1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69</Words>
  <Application>Microsoft Office PowerPoint</Application>
  <PresentationFormat>On-screen Show (4:3)</PresentationFormat>
  <Paragraphs>44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10_Office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Cherrie, Craig</dc:creator>
  <cp:lastModifiedBy>localadmin</cp:lastModifiedBy>
  <cp:revision>12</cp:revision>
  <cp:lastPrinted>2014-06-17T22:46:13Z</cp:lastPrinted>
  <dcterms:created xsi:type="dcterms:W3CDTF">2014-06-17T21:09:38Z</dcterms:created>
  <dcterms:modified xsi:type="dcterms:W3CDTF">2014-07-01T23:07:18Z</dcterms:modified>
</cp:coreProperties>
</file>