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9" r:id="rId4"/>
    <p:sldId id="259" r:id="rId5"/>
    <p:sldId id="260" r:id="rId6"/>
    <p:sldId id="261" r:id="rId7"/>
    <p:sldId id="271" r:id="rId8"/>
    <p:sldId id="272" r:id="rId9"/>
    <p:sldId id="278" r:id="rId10"/>
    <p:sldId id="263" r:id="rId11"/>
    <p:sldId id="264" r:id="rId12"/>
    <p:sldId id="267" r:id="rId13"/>
    <p:sldId id="268" r:id="rId14"/>
    <p:sldId id="265" r:id="rId15"/>
    <p:sldId id="273" r:id="rId16"/>
    <p:sldId id="266" r:id="rId17"/>
    <p:sldId id="270" r:id="rId18"/>
    <p:sldId id="283" r:id="rId19"/>
    <p:sldId id="281" r:id="rId20"/>
    <p:sldId id="282" r:id="rId21"/>
    <p:sldId id="284" r:id="rId22"/>
    <p:sldId id="285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3531C-C13D-42F4-B3DC-23A4630AE18C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961EF-FEEC-42F4-8498-DF3A5064BDF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353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3255CF-0FBC-4DB4-9D0D-8089E4F1934F}" type="datetimeFigureOut">
              <a:rPr lang="en-NZ" smtClean="0"/>
              <a:t>22/08/2014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84A1E15-4E47-4AB6-A050-8A90D3868E55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.massey.ac.nz/searchstrategies/" TargetMode="External"/><Relationship Id="rId2" Type="http://schemas.openxmlformats.org/officeDocument/2006/relationships/hyperlink" Target="http://www.tki.org.nz/epic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solonline.tki.org.nz/ESOL-Online/Teacher-needs/Pedagogy/ESOL-teaching-strategies/Oral-language/Teaching-approaches-and-strategies/Writing/Note-tak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ertiaryprep.wordpress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broward.edu/content.php?pid=380608&amp;sid=311859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tago.ac.nz/library/pdf/How_to_Evaluate_Websit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websearch/answer/136861?hl=en&amp;ref_topic=3180167" TargetMode="External"/><Relationship Id="rId2" Type="http://schemas.openxmlformats.org/officeDocument/2006/relationships/hyperlink" Target="http://www.slideshare.net/emaslyukova/kiev-goog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google.com/websearch/answer/3589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4800" b="1" dirty="0" smtClean="0"/>
              <a:t>Tertiary Transition</a:t>
            </a:r>
            <a:endParaRPr lang="en-NZ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76673"/>
            <a:ext cx="3960439" cy="1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Databases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/>
              <a:t>We can explain that only 20% of the information on the Internet is freely accessible and that 80% is in the invisible web, in databases and other places that have restricted access.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A suite of several databases used by schools and paid for by the Ministry of Education.</a:t>
            </a:r>
          </a:p>
          <a:p>
            <a:pPr marL="0" indent="0">
              <a:buNone/>
            </a:pPr>
            <a:r>
              <a:rPr lang="en-NZ" dirty="0">
                <a:solidFill>
                  <a:srgbClr val="0033CC"/>
                </a:solidFill>
                <a:hlinkClick r:id="rId2"/>
              </a:rPr>
              <a:t>http://www.tki.org.nz/epic2</a:t>
            </a:r>
            <a:endParaRPr lang="en-NZ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Tertiary institutions have similar packages of databases e.g.</a:t>
            </a:r>
            <a:endParaRPr lang="en-NZ" sz="1800" dirty="0" smtClean="0">
              <a:hlinkClick r:id="rId2"/>
            </a:endParaRPr>
          </a:p>
          <a:p>
            <a:pPr marL="0" indent="0">
              <a:buNone/>
            </a:pPr>
            <a:r>
              <a:rPr lang="en-NZ" sz="3500" dirty="0" smtClean="0">
                <a:hlinkClick r:id="rId3"/>
              </a:rPr>
              <a:t>http://connect.massey.ac.nz/searchstrategies/</a:t>
            </a:r>
            <a:endParaRPr lang="en-NZ" sz="3500" dirty="0" smtClean="0"/>
          </a:p>
          <a:p>
            <a:pPr marL="0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41085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Note taking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/>
              <a:t>Tertiary institutions often have note taking lessons on their websites. You could choose from Dot and jot, Cornell </a:t>
            </a:r>
            <a:r>
              <a:rPr lang="en-NZ" dirty="0" err="1" smtClean="0"/>
              <a:t>Notetaking</a:t>
            </a:r>
            <a:r>
              <a:rPr lang="en-NZ" dirty="0" smtClean="0"/>
              <a:t> or the Massey University format and show your students.</a:t>
            </a:r>
          </a:p>
          <a:p>
            <a:pPr marL="0" indent="0">
              <a:buNone/>
            </a:pPr>
            <a:endParaRPr lang="en-NZ" sz="1600" dirty="0" smtClean="0">
              <a:hlinkClick r:id="rId2"/>
            </a:endParaRPr>
          </a:p>
          <a:p>
            <a:pPr marL="0" indent="0">
              <a:buNone/>
            </a:pPr>
            <a:r>
              <a:rPr lang="en-NZ" sz="2800" dirty="0" smtClean="0">
                <a:hlinkClick r:id="rId2"/>
              </a:rPr>
              <a:t>http</a:t>
            </a:r>
            <a:r>
              <a:rPr lang="en-NZ" sz="2800" dirty="0">
                <a:hlinkClick r:id="rId2"/>
              </a:rPr>
              <a:t>://</a:t>
            </a:r>
            <a:r>
              <a:rPr lang="en-NZ" sz="2800" dirty="0" smtClean="0">
                <a:hlinkClick r:id="rId2"/>
              </a:rPr>
              <a:t>esolonline.tki.org.nz/ESOL-Online/Teacher-needs/Pedagogy/ESOL-teaching-strategies/Oral-language/Teaching-approaches-and-strategies/Writing/Note-taking</a:t>
            </a:r>
            <a:endParaRPr lang="en-NZ" sz="2800" dirty="0" smtClean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r>
              <a:rPr lang="en-NZ" sz="2800" u="sng" dirty="0">
                <a:solidFill>
                  <a:srgbClr val="0033CC"/>
                </a:solidFill>
              </a:rPr>
              <a:t>http://m.youtube.com/watch?v=WtW9IyE04OQ Cornell note taking </a:t>
            </a:r>
            <a:r>
              <a:rPr lang="en-NZ" sz="2800" u="sng" dirty="0" smtClean="0">
                <a:solidFill>
                  <a:srgbClr val="0033CC"/>
                </a:solidFill>
              </a:rPr>
              <a:t>video</a:t>
            </a:r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r>
              <a:rPr lang="en-NZ" sz="2800" u="sng" dirty="0">
                <a:solidFill>
                  <a:srgbClr val="0033CC"/>
                </a:solidFill>
              </a:rPr>
              <a:t>http://owll.massey.ac.nz/study-skills/note-taking-methods.php</a:t>
            </a:r>
            <a:r>
              <a:rPr lang="en-NZ" sz="1600" b="1" u="sng" dirty="0">
                <a:solidFill>
                  <a:srgbClr val="0033CC"/>
                </a:solidFill>
              </a:rPr>
              <a:t> </a:t>
            </a:r>
            <a:endParaRPr lang="en-NZ" sz="1600" b="1" u="sng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NZ" sz="16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NZ" sz="1600" dirty="0" smtClean="0"/>
          </a:p>
          <a:p>
            <a:pPr marL="0" indent="0">
              <a:buNone/>
            </a:pP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5103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sz="4900" b="1" dirty="0" smtClean="0"/>
              <a:t>Plagiarism</a:t>
            </a:r>
            <a:br>
              <a:rPr lang="en-NZ" sz="4900" b="1" dirty="0" smtClean="0"/>
            </a:br>
            <a:endParaRPr lang="en-NZ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 smtClean="0"/>
              <a:t>We can explain that plagiarism is the passing off of someone else’s work as your own. This is theft. Not only is it unethical but THEY WILL GET CAUGHT.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Tertiary institutions have plagiarism software that checks students’ work.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Copying and pasting is lazy and fraudulent.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99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We can teach them: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an abstract is.</a:t>
            </a:r>
          </a:p>
          <a:p>
            <a:endParaRPr lang="en-NZ" dirty="0"/>
          </a:p>
          <a:p>
            <a:r>
              <a:rPr lang="en-NZ" dirty="0" smtClean="0"/>
              <a:t>What ‘peer review’ means.</a:t>
            </a:r>
          </a:p>
          <a:p>
            <a:endParaRPr lang="en-NZ" dirty="0"/>
          </a:p>
          <a:p>
            <a:r>
              <a:rPr lang="en-NZ" dirty="0" smtClean="0"/>
              <a:t>Why copyright is important.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371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Referencing / Bibliographies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dirty="0" smtClean="0"/>
              <a:t>We can teach them that referencing means acknowledging the author or source of information they have used, either in-text referencing or writing a bibliography.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Different formats are available and they may differ from one tertiary department to another.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bibme.org / Endnote – software that will put your references into a consistent, acceptable form.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83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What else can we do for students?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We can show them how to find all the many helpful resources tertiary institutions put on their websites for new students, including video tutorials.</a:t>
            </a:r>
          </a:p>
          <a:p>
            <a:r>
              <a:rPr lang="en-NZ" dirty="0" smtClean="0"/>
              <a:t>We can invite ex-students to come and speak to current students about what they need to know.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8029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Site visits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We can take students on visits to the libraries of the different institutions, looking at their websites first.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We can spend a final session with students evaluating what they have learned and what they would like more help with.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05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NZ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endParaRPr lang="en-NZ" dirty="0"/>
          </a:p>
          <a:p>
            <a:pPr marL="0" indent="0" algn="ctr">
              <a:buNone/>
            </a:pPr>
            <a:r>
              <a:rPr lang="en-NZ" sz="4400" b="1" dirty="0" smtClean="0"/>
              <a:t>What’s in it for you?</a:t>
            </a:r>
            <a:endParaRPr lang="en-NZ" sz="4400" b="1" dirty="0"/>
          </a:p>
        </p:txBody>
      </p:sp>
    </p:spTree>
    <p:extLst>
      <p:ext uri="{BB962C8B-B14F-4D97-AF65-F5344CB8AC3E}">
        <p14:creationId xmlns:p14="http://schemas.microsoft.com/office/powerpoint/2010/main" val="3281552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LIANZA Registration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68580" indent="0">
              <a:buNone/>
            </a:pPr>
            <a:r>
              <a:rPr lang="en-NZ" dirty="0"/>
              <a:t>By developing and delivering a session involving information literacy skills and ICT you could meet the requirements of BOK 3 Information needs and designs or BOK 4 Information Access Process.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61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Showing evidence-based practice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b="1" i="1" dirty="0" smtClean="0"/>
          </a:p>
          <a:p>
            <a:pPr marL="68580" indent="0">
              <a:buNone/>
            </a:pPr>
            <a:r>
              <a:rPr lang="en-NZ" dirty="0" smtClean="0"/>
              <a:t>These </a:t>
            </a:r>
            <a:r>
              <a:rPr lang="en-NZ" dirty="0"/>
              <a:t>sessions could provide further evidence of how your library contributes to student learning outcomes i.e. curriculum key competencies: using language symbols and text and managing </a:t>
            </a:r>
            <a:r>
              <a:rPr lang="en-NZ" dirty="0" smtClean="0"/>
              <a:t>self.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2293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 smtClean="0"/>
              <a:t>Secondary to tertiary transition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sz="4000" dirty="0" smtClean="0"/>
              <a:t>Universities and </a:t>
            </a:r>
            <a:r>
              <a:rPr lang="en-NZ" sz="4000" dirty="0" err="1" smtClean="0"/>
              <a:t>polytechs</a:t>
            </a:r>
            <a:r>
              <a:rPr lang="en-NZ" sz="4000" dirty="0" smtClean="0"/>
              <a:t> say students are failing in their first year at tertiary level  because they lack academic and information literacy skills.</a:t>
            </a:r>
          </a:p>
          <a:p>
            <a:pPr marL="0" indent="0">
              <a:buNone/>
            </a:pPr>
            <a:endParaRPr lang="en-NZ" sz="4000" dirty="0" smtClean="0"/>
          </a:p>
        </p:txBody>
      </p:sp>
    </p:spTree>
    <p:extLst>
      <p:ext uri="{BB962C8B-B14F-4D97-AF65-F5344CB8AC3E}">
        <p14:creationId xmlns:p14="http://schemas.microsoft.com/office/powerpoint/2010/main" val="10041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 smtClean="0"/>
              <a:t>Your performance appraisal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b="1" i="1" dirty="0" smtClean="0"/>
          </a:p>
          <a:p>
            <a:pPr marL="0" indent="0">
              <a:buNone/>
            </a:pPr>
            <a:endParaRPr lang="en-NZ" b="1" i="1" dirty="0"/>
          </a:p>
          <a:p>
            <a:pPr marL="68580" indent="0">
              <a:buNone/>
            </a:pPr>
            <a:r>
              <a:rPr lang="en-NZ" dirty="0" smtClean="0"/>
              <a:t>You </a:t>
            </a:r>
            <a:r>
              <a:rPr lang="en-NZ" dirty="0"/>
              <a:t>get to show your appraiser how relevant you are to the school.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0039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dirty="0" smtClean="0"/>
              <a:t>You can write your own tertiary transition lessons for your students or you can use </a:t>
            </a:r>
            <a:r>
              <a:rPr lang="en-NZ" dirty="0" err="1" smtClean="0"/>
              <a:t>Senga</a:t>
            </a:r>
            <a:r>
              <a:rPr lang="en-NZ" dirty="0" smtClean="0"/>
              <a:t> White’s lessons that she has been perfecting over the last few years. </a:t>
            </a:r>
          </a:p>
          <a:p>
            <a:pPr marL="0" indent="0">
              <a:buNone/>
            </a:pPr>
            <a:r>
              <a:rPr lang="en-NZ" dirty="0" err="1" smtClean="0"/>
              <a:t>Senga</a:t>
            </a:r>
            <a:r>
              <a:rPr lang="en-NZ" dirty="0" smtClean="0"/>
              <a:t> has kindly given permission for her work to be used as long as it is acknowledged as hers. </a:t>
            </a:r>
            <a:r>
              <a:rPr lang="en-NZ" dirty="0"/>
              <a:t>You can find her lessons at  </a:t>
            </a:r>
            <a:r>
              <a:rPr lang="en-NZ" dirty="0">
                <a:hlinkClick r:id="rId2"/>
              </a:rPr>
              <a:t>http://tertiaryprep.wordpress.com</a:t>
            </a:r>
            <a:r>
              <a:rPr lang="en-NZ" dirty="0" smtClean="0">
                <a:hlinkClick r:id="rId2"/>
              </a:rPr>
              <a:t>/</a:t>
            </a:r>
            <a:r>
              <a:rPr lang="en-NZ" dirty="0" smtClean="0"/>
              <a:t>  under </a:t>
            </a:r>
            <a:r>
              <a:rPr lang="en-NZ" i="1" dirty="0" smtClean="0"/>
              <a:t>Recent posts.</a:t>
            </a:r>
          </a:p>
          <a:p>
            <a:pPr marL="0" indent="0">
              <a:buNone/>
            </a:pPr>
            <a:r>
              <a:rPr lang="en-NZ" dirty="0" smtClean="0"/>
              <a:t>Use them as they are or adapt them to suit your students and your own teaching style.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4734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/>
              <a:t>	</a:t>
            </a:r>
            <a:r>
              <a:rPr lang="en-NZ" sz="4400" b="1" dirty="0" smtClean="0"/>
              <a:t>Have fun and don’t stress.</a:t>
            </a:r>
            <a:endParaRPr lang="en-NZ" sz="4400" b="1" dirty="0"/>
          </a:p>
        </p:txBody>
      </p:sp>
    </p:spTree>
    <p:extLst>
      <p:ext uri="{BB962C8B-B14F-4D97-AF65-F5344CB8AC3E}">
        <p14:creationId xmlns:p14="http://schemas.microsoft.com/office/powerpoint/2010/main" val="37853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NZ" dirty="0" smtClean="0"/>
          </a:p>
          <a:p>
            <a:r>
              <a:rPr lang="en-NZ" sz="4000" dirty="0" smtClean="0"/>
              <a:t>They can’t unpack text.</a:t>
            </a:r>
          </a:p>
          <a:p>
            <a:r>
              <a:rPr lang="en-NZ" sz="4000" dirty="0" smtClean="0"/>
              <a:t>They don’t know about databases.</a:t>
            </a:r>
          </a:p>
          <a:p>
            <a:r>
              <a:rPr lang="en-NZ" sz="4000" dirty="0" smtClean="0"/>
              <a:t>They don’t know how to evaluate websites.</a:t>
            </a:r>
          </a:p>
          <a:p>
            <a:r>
              <a:rPr lang="en-NZ" sz="4000" dirty="0" smtClean="0"/>
              <a:t>They can’t take useful notes.</a:t>
            </a:r>
          </a:p>
          <a:p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74473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To achieve at tertiary education students need to:</a:t>
            </a:r>
          </a:p>
          <a:p>
            <a:r>
              <a:rPr lang="en-NZ" dirty="0" smtClean="0"/>
              <a:t>Know how to do effective internet and database searches.</a:t>
            </a:r>
          </a:p>
          <a:p>
            <a:r>
              <a:rPr lang="en-NZ" dirty="0" smtClean="0"/>
              <a:t>Know how to construct knowledge from information.</a:t>
            </a:r>
          </a:p>
          <a:p>
            <a:r>
              <a:rPr lang="en-NZ" dirty="0" smtClean="0"/>
              <a:t>Get to know the library at their tertiary institution.</a:t>
            </a:r>
          </a:p>
          <a:p>
            <a:pPr marL="0" indent="0">
              <a:buNone/>
            </a:pP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13072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NZ" dirty="0" smtClean="0"/>
          </a:p>
          <a:p>
            <a:pPr marL="0" indent="0" algn="ctr">
              <a:buNone/>
            </a:pPr>
            <a:endParaRPr lang="en-NZ" sz="4400" dirty="0" smtClean="0"/>
          </a:p>
          <a:p>
            <a:pPr marL="0" indent="0" algn="ctr">
              <a:buNone/>
            </a:pPr>
            <a:r>
              <a:rPr lang="en-NZ" sz="4000" dirty="0" smtClean="0"/>
              <a:t>School library teams can help prepare  students for transition to tertiary levels of research and study.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040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sz="4000" b="1" dirty="0" smtClean="0"/>
              <a:t>We </a:t>
            </a:r>
            <a:r>
              <a:rPr lang="en-NZ" sz="4000" b="1" dirty="0"/>
              <a:t>can teach them how to evaluate </a:t>
            </a:r>
            <a:r>
              <a:rPr lang="en-NZ" sz="4000" b="1" dirty="0" smtClean="0"/>
              <a:t>websites.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89654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NZ" sz="3600" b="1" dirty="0" smtClean="0"/>
              <a:t>The C.R.A.A.P. Test </a:t>
            </a:r>
            <a:r>
              <a:rPr lang="en-NZ" sz="3600" dirty="0"/>
              <a:t>is a way to evaluate a source based on the following criteria: </a:t>
            </a:r>
            <a:endParaRPr lang="en-NZ" sz="3600" dirty="0" smtClean="0"/>
          </a:p>
          <a:p>
            <a:pPr marL="0" indent="0" fontAlgn="base">
              <a:buNone/>
            </a:pPr>
            <a:r>
              <a:rPr lang="en-NZ" sz="2800" b="1" dirty="0"/>
              <a:t>Currency:  </a:t>
            </a:r>
            <a:r>
              <a:rPr lang="en-NZ" sz="2800" i="1" dirty="0"/>
              <a:t>The timeliness of the </a:t>
            </a:r>
            <a:r>
              <a:rPr lang="en-NZ" sz="2800" i="1" dirty="0" smtClean="0"/>
              <a:t>information. </a:t>
            </a:r>
            <a:r>
              <a:rPr lang="en-NZ" sz="3000" dirty="0"/>
              <a:t>  </a:t>
            </a:r>
            <a:endParaRPr lang="en-NZ" sz="3000" dirty="0" smtClean="0"/>
          </a:p>
          <a:p>
            <a:pPr marL="0" indent="0" fontAlgn="base">
              <a:buNone/>
            </a:pPr>
            <a:r>
              <a:rPr lang="en-NZ" sz="2800" b="1" dirty="0"/>
              <a:t>Relevance: </a:t>
            </a:r>
            <a:r>
              <a:rPr lang="en-NZ" sz="2800" dirty="0"/>
              <a:t> </a:t>
            </a:r>
            <a:r>
              <a:rPr lang="en-NZ" sz="2800" i="1" dirty="0"/>
              <a:t> The importance of the information for your needs</a:t>
            </a:r>
            <a:r>
              <a:rPr lang="en-NZ" sz="2800" i="1" dirty="0" smtClean="0"/>
              <a:t>.</a:t>
            </a:r>
          </a:p>
          <a:p>
            <a:pPr marL="0" indent="0" fontAlgn="base">
              <a:buNone/>
            </a:pPr>
            <a:r>
              <a:rPr lang="en-NZ" sz="2800" b="1" dirty="0"/>
              <a:t>Authority: </a:t>
            </a:r>
            <a:r>
              <a:rPr lang="en-NZ" sz="2800" dirty="0"/>
              <a:t> </a:t>
            </a:r>
            <a:r>
              <a:rPr lang="en-NZ" sz="2800" i="1" dirty="0"/>
              <a:t>The source of the information</a:t>
            </a:r>
            <a:r>
              <a:rPr lang="en-NZ" sz="2800" i="1" dirty="0" smtClean="0"/>
              <a:t>.</a:t>
            </a:r>
          </a:p>
          <a:p>
            <a:pPr marL="0" indent="0" fontAlgn="base">
              <a:buNone/>
            </a:pPr>
            <a:r>
              <a:rPr lang="en-NZ" sz="2800" b="1" dirty="0"/>
              <a:t>Accuracy:</a:t>
            </a:r>
            <a:r>
              <a:rPr lang="en-NZ" sz="2800" dirty="0"/>
              <a:t>  </a:t>
            </a:r>
            <a:r>
              <a:rPr lang="en-NZ" sz="2800" i="1" dirty="0"/>
              <a:t>The reliability, truthfulness, and correctness of the informational content</a:t>
            </a:r>
            <a:r>
              <a:rPr lang="en-NZ" sz="2800" i="1" dirty="0" smtClean="0"/>
              <a:t>.</a:t>
            </a:r>
          </a:p>
          <a:p>
            <a:pPr marL="0" indent="0" fontAlgn="base">
              <a:buNone/>
            </a:pPr>
            <a:r>
              <a:rPr lang="en-NZ" sz="2800" b="1" dirty="0"/>
              <a:t>Purpose:</a:t>
            </a:r>
            <a:r>
              <a:rPr lang="en-NZ" sz="2800" dirty="0"/>
              <a:t>  </a:t>
            </a:r>
            <a:r>
              <a:rPr lang="en-NZ" sz="2800" i="1" dirty="0"/>
              <a:t>The reason the information exists.</a:t>
            </a:r>
            <a:r>
              <a:rPr lang="en-NZ" sz="2800" dirty="0"/>
              <a:t/>
            </a:r>
            <a:br>
              <a:rPr lang="en-NZ" sz="2800" dirty="0"/>
            </a:br>
            <a:r>
              <a:rPr lang="en-NZ" sz="1600" dirty="0">
                <a:hlinkClick r:id="rId2"/>
              </a:rPr>
              <a:t>http://</a:t>
            </a:r>
            <a:r>
              <a:rPr lang="en-NZ" sz="1600" dirty="0" smtClean="0">
                <a:hlinkClick r:id="rId2"/>
              </a:rPr>
              <a:t>libguides.broward.edu/content.php?pid=380608&amp;sid=3118591</a:t>
            </a:r>
            <a:endParaRPr lang="en-NZ" sz="1600" dirty="0" smtClean="0"/>
          </a:p>
          <a:p>
            <a:pPr marL="0" indent="0" fontAlgn="base">
              <a:buNone/>
            </a:pPr>
            <a:r>
              <a:rPr lang="en-NZ" sz="2800" dirty="0"/>
              <a:t/>
            </a:r>
            <a:br>
              <a:rPr lang="en-NZ" sz="2800" dirty="0"/>
            </a:br>
            <a:r>
              <a:rPr lang="en-NZ" sz="1600" i="1" dirty="0"/>
              <a:t/>
            </a:r>
            <a:br>
              <a:rPr lang="en-NZ" sz="1600" i="1" dirty="0"/>
            </a:br>
            <a:endParaRPr lang="en-NZ" sz="1600" b="1" dirty="0" smtClean="0"/>
          </a:p>
          <a:p>
            <a:pPr marL="0" indent="0">
              <a:buNone/>
            </a:pPr>
            <a:endParaRPr lang="en-NZ" sz="1600" b="1" dirty="0"/>
          </a:p>
        </p:txBody>
      </p:sp>
    </p:spTree>
    <p:extLst>
      <p:ext uri="{BB962C8B-B14F-4D97-AF65-F5344CB8AC3E}">
        <p14:creationId xmlns:p14="http://schemas.microsoft.com/office/powerpoint/2010/main" val="22679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 smtClean="0"/>
              <a:t>BADURL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dirty="0" smtClean="0"/>
              <a:t>Another good way to evaluate websites:</a:t>
            </a:r>
          </a:p>
          <a:p>
            <a:pPr marL="457200" lvl="1" indent="0">
              <a:buNone/>
            </a:pPr>
            <a:r>
              <a:rPr lang="en-NZ" dirty="0" smtClean="0"/>
              <a:t>		</a:t>
            </a:r>
            <a:endParaRPr lang="en-NZ" dirty="0"/>
          </a:p>
          <a:p>
            <a:pPr marL="457200" lvl="1" indent="0">
              <a:buNone/>
            </a:pPr>
            <a:r>
              <a:rPr lang="en-NZ" sz="3200" dirty="0" smtClean="0"/>
              <a:t>			</a:t>
            </a:r>
            <a:endParaRPr lang="en-NZ" dirty="0" smtClean="0"/>
          </a:p>
          <a:p>
            <a:pPr marL="457200" lvl="1" indent="0">
              <a:buNone/>
            </a:pP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www.otago.ac.nz/library/pdf/How_to_Evaluate_Websites.pdf</a:t>
            </a:r>
            <a:endParaRPr lang="en-NZ" dirty="0" smtClean="0"/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988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We can show them how to search on Google more effectively.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www.slideshare.net/emaslyukova/kiev-google</a:t>
            </a:r>
            <a:endParaRPr lang="en-NZ" dirty="0" smtClean="0"/>
          </a:p>
          <a:p>
            <a:endParaRPr lang="en-NZ" dirty="0"/>
          </a:p>
          <a:p>
            <a:r>
              <a:rPr lang="en-NZ" dirty="0">
                <a:hlinkClick r:id="rId3"/>
              </a:rPr>
              <a:t>https://</a:t>
            </a:r>
            <a:r>
              <a:rPr lang="en-NZ" dirty="0" smtClean="0">
                <a:hlinkClick r:id="rId3"/>
              </a:rPr>
              <a:t>support.google.com/websearch/answer/136861?hl=en&amp;ref_topic=3180167</a:t>
            </a:r>
            <a:endParaRPr lang="en-NZ" dirty="0" smtClean="0"/>
          </a:p>
          <a:p>
            <a:endParaRPr lang="en-NZ" dirty="0"/>
          </a:p>
          <a:p>
            <a:r>
              <a:rPr lang="en-NZ" dirty="0">
                <a:hlinkClick r:id="rId4"/>
              </a:rPr>
              <a:t>https://support.google.com/websearch/answer/35890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24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NZ" i="1" u="sng" dirty="0">
              <a:solidFill>
                <a:srgbClr val="FF0000"/>
              </a:solidFill>
            </a:endParaRPr>
          </a:p>
          <a:p>
            <a:r>
              <a:rPr lang="en-NZ" dirty="0" smtClean="0"/>
              <a:t>Google Scholar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0033CC"/>
                </a:solidFill>
              </a:rPr>
              <a:t>    </a:t>
            </a:r>
            <a:r>
              <a:rPr lang="en-NZ" u="sng" dirty="0" smtClean="0">
                <a:solidFill>
                  <a:srgbClr val="0033CC"/>
                </a:solidFill>
              </a:rPr>
              <a:t>scholar.google.co.nz</a:t>
            </a:r>
          </a:p>
          <a:p>
            <a:endParaRPr lang="en-NZ" dirty="0"/>
          </a:p>
          <a:p>
            <a:r>
              <a:rPr lang="en-NZ" dirty="0" smtClean="0"/>
              <a:t>Google Books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0033CC"/>
                </a:solidFill>
              </a:rPr>
              <a:t>    </a:t>
            </a:r>
            <a:r>
              <a:rPr lang="en-NZ" u="sng" dirty="0" smtClean="0">
                <a:solidFill>
                  <a:srgbClr val="0033CC"/>
                </a:solidFill>
              </a:rPr>
              <a:t>books.google.co.nz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5436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859</TotalTime>
  <Words>680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Tertiary Transition</vt:lpstr>
      <vt:lpstr>Secondary to tertiary transition</vt:lpstr>
      <vt:lpstr>PowerPoint Presentation</vt:lpstr>
      <vt:lpstr>PowerPoint Presentation</vt:lpstr>
      <vt:lpstr>PowerPoint Presentation</vt:lpstr>
      <vt:lpstr>  We can teach them how to evaluate websites.  </vt:lpstr>
      <vt:lpstr>BADURL</vt:lpstr>
      <vt:lpstr>We can show them how to search on Google more effectively.</vt:lpstr>
      <vt:lpstr>PowerPoint Presentation</vt:lpstr>
      <vt:lpstr>Databases</vt:lpstr>
      <vt:lpstr>Note taking</vt:lpstr>
      <vt:lpstr> Plagiarism </vt:lpstr>
      <vt:lpstr>We can teach them:</vt:lpstr>
      <vt:lpstr>Referencing / Bibliographies</vt:lpstr>
      <vt:lpstr>What else can we do for students?</vt:lpstr>
      <vt:lpstr>Site visits </vt:lpstr>
      <vt:lpstr>PowerPoint Presentation</vt:lpstr>
      <vt:lpstr>LIANZA Registration</vt:lpstr>
      <vt:lpstr>Showing evidence-based practice</vt:lpstr>
      <vt:lpstr>Your performance appraisal</vt:lpstr>
      <vt:lpstr>PowerPoint Presentation</vt:lpstr>
      <vt:lpstr>PowerPoint Presentation</vt:lpstr>
    </vt:vector>
  </TitlesOfParts>
  <Company>Wellington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Tertiary Transition</dc:title>
  <dc:creator>ssj</dc:creator>
  <cp:lastModifiedBy>localadmin</cp:lastModifiedBy>
  <cp:revision>51</cp:revision>
  <cp:lastPrinted>2014-07-04T02:28:10Z</cp:lastPrinted>
  <dcterms:created xsi:type="dcterms:W3CDTF">2014-05-12T01:24:12Z</dcterms:created>
  <dcterms:modified xsi:type="dcterms:W3CDTF">2014-08-21T23:03:13Z</dcterms:modified>
</cp:coreProperties>
</file>